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6" r:id="rId1"/>
  </p:sldMasterIdLst>
  <p:sldIdLst>
    <p:sldId id="258" r:id="rId2"/>
    <p:sldId id="305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95" r:id="rId39"/>
    <p:sldId id="296" r:id="rId40"/>
    <p:sldId id="297" r:id="rId41"/>
    <p:sldId id="298" r:id="rId42"/>
    <p:sldId id="299" r:id="rId43"/>
    <p:sldId id="306" r:id="rId44"/>
    <p:sldId id="300" r:id="rId45"/>
    <p:sldId id="301" r:id="rId46"/>
    <p:sldId id="302" r:id="rId47"/>
    <p:sldId id="303" r:id="rId48"/>
    <p:sldId id="307" r:id="rId49"/>
    <p:sldId id="304" r:id="rId50"/>
    <p:sldId id="308" r:id="rId51"/>
  </p:sldIdLst>
  <p:sldSz cx="12192000" cy="6858000"/>
  <p:notesSz cx="12192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0" d="100"/>
          <a:sy n="70" d="100"/>
        </p:scale>
        <p:origin x="864" y="6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ourav kumar" userId="d854cc0710d60625" providerId="LiveId" clId="{02755DF4-2FE0-4ADA-8702-F25A1B08C1E1}"/>
    <pc:docChg chg="delSld">
      <pc:chgData name="sourav kumar" userId="d854cc0710d60625" providerId="LiveId" clId="{02755DF4-2FE0-4ADA-8702-F25A1B08C1E1}" dt="2025-10-03T15:20:24.368" v="1" actId="2696"/>
      <pc:docMkLst>
        <pc:docMk/>
      </pc:docMkLst>
      <pc:sldChg chg="del">
        <pc:chgData name="sourav kumar" userId="d854cc0710d60625" providerId="LiveId" clId="{02755DF4-2FE0-4ADA-8702-F25A1B08C1E1}" dt="2025-10-03T15:20:21.689" v="0" actId="2696"/>
        <pc:sldMkLst>
          <pc:docMk/>
          <pc:sldMk cId="0" sldId="256"/>
        </pc:sldMkLst>
      </pc:sldChg>
      <pc:sldChg chg="del">
        <pc:chgData name="sourav kumar" userId="d854cc0710d60625" providerId="LiveId" clId="{02755DF4-2FE0-4ADA-8702-F25A1B08C1E1}" dt="2025-10-03T15:20:24.368" v="1" actId="2696"/>
        <pc:sldMkLst>
          <pc:docMk/>
          <pc:sldMk cId="0" sldId="257"/>
        </pc:sldMkLst>
      </pc:sldChg>
    </pc:docChg>
  </pc:docChgLst>
  <pc:docChgLst>
    <pc:chgData name="sourav kumar" userId="d854cc0710d60625" providerId="LiveId" clId="{97446474-645C-4147-8CDC-3146B1492E8A}"/>
    <pc:docChg chg="custSel modSld">
      <pc:chgData name="sourav kumar" userId="d854cc0710d60625" providerId="LiveId" clId="{97446474-645C-4147-8CDC-3146B1492E8A}" dt="2025-05-31T05:19:14.908" v="8" actId="1076"/>
      <pc:docMkLst>
        <pc:docMk/>
      </pc:docMkLst>
      <pc:sldChg chg="delSp mod">
        <pc:chgData name="sourav kumar" userId="d854cc0710d60625" providerId="LiveId" clId="{97446474-645C-4147-8CDC-3146B1492E8A}" dt="2025-05-31T05:17:58.532" v="5" actId="21"/>
        <pc:sldMkLst>
          <pc:docMk/>
          <pc:sldMk cId="0" sldId="258"/>
        </pc:sldMkLst>
        <pc:spChg chg="del">
          <ac:chgData name="sourav kumar" userId="d854cc0710d60625" providerId="LiveId" clId="{97446474-645C-4147-8CDC-3146B1492E8A}" dt="2025-05-31T05:17:58.532" v="5" actId="21"/>
          <ac:spMkLst>
            <pc:docMk/>
            <pc:sldMk cId="0" sldId="258"/>
            <ac:spMk id="23" creationId="{00000000-0000-0000-0000-000000000000}"/>
          </ac:spMkLst>
        </pc:spChg>
      </pc:sldChg>
      <pc:sldChg chg="delSp mod">
        <pc:chgData name="sourav kumar" userId="d854cc0710d60625" providerId="LiveId" clId="{97446474-645C-4147-8CDC-3146B1492E8A}" dt="2025-05-31T05:16:47.334" v="1" actId="21"/>
        <pc:sldMkLst>
          <pc:docMk/>
          <pc:sldMk cId="0" sldId="260"/>
        </pc:sldMkLst>
        <pc:spChg chg="del">
          <ac:chgData name="sourav kumar" userId="d854cc0710d60625" providerId="LiveId" clId="{97446474-645C-4147-8CDC-3146B1492E8A}" dt="2025-05-31T05:16:47.334" v="1" actId="21"/>
          <ac:spMkLst>
            <pc:docMk/>
            <pc:sldMk cId="0" sldId="260"/>
            <ac:spMk id="3" creationId="{00000000-0000-0000-0000-000000000000}"/>
          </ac:spMkLst>
        </pc:spChg>
      </pc:sldChg>
      <pc:sldChg chg="delSp modSp mod">
        <pc:chgData name="sourav kumar" userId="d854cc0710d60625" providerId="LiveId" clId="{97446474-645C-4147-8CDC-3146B1492E8A}" dt="2025-05-31T05:18:28.473" v="7" actId="255"/>
        <pc:sldMkLst>
          <pc:docMk/>
          <pc:sldMk cId="0" sldId="261"/>
        </pc:sldMkLst>
        <pc:spChg chg="mod">
          <ac:chgData name="sourav kumar" userId="d854cc0710d60625" providerId="LiveId" clId="{97446474-645C-4147-8CDC-3146B1492E8A}" dt="2025-05-31T05:18:28.473" v="7" actId="255"/>
          <ac:spMkLst>
            <pc:docMk/>
            <pc:sldMk cId="0" sldId="261"/>
            <ac:spMk id="2" creationId="{00000000-0000-0000-0000-000000000000}"/>
          </ac:spMkLst>
        </pc:spChg>
        <pc:spChg chg="del">
          <ac:chgData name="sourav kumar" userId="d854cc0710d60625" providerId="LiveId" clId="{97446474-645C-4147-8CDC-3146B1492E8A}" dt="2025-05-31T05:18:15.376" v="6" actId="21"/>
          <ac:spMkLst>
            <pc:docMk/>
            <pc:sldMk cId="0" sldId="261"/>
            <ac:spMk id="46" creationId="{00000000-0000-0000-0000-000000000000}"/>
          </ac:spMkLst>
        </pc:spChg>
        <pc:spChg chg="del">
          <ac:chgData name="sourav kumar" userId="d854cc0710d60625" providerId="LiveId" clId="{97446474-645C-4147-8CDC-3146B1492E8A}" dt="2025-05-31T05:16:53.839" v="2" actId="21"/>
          <ac:spMkLst>
            <pc:docMk/>
            <pc:sldMk cId="0" sldId="261"/>
            <ac:spMk id="48" creationId="{00000000-0000-0000-0000-000000000000}"/>
          </ac:spMkLst>
        </pc:spChg>
      </pc:sldChg>
      <pc:sldChg chg="delSp mod">
        <pc:chgData name="sourav kumar" userId="d854cc0710d60625" providerId="LiveId" clId="{97446474-645C-4147-8CDC-3146B1492E8A}" dt="2025-05-31T05:16:59.747" v="3" actId="21"/>
        <pc:sldMkLst>
          <pc:docMk/>
          <pc:sldMk cId="0" sldId="263"/>
        </pc:sldMkLst>
        <pc:spChg chg="del">
          <ac:chgData name="sourav kumar" userId="d854cc0710d60625" providerId="LiveId" clId="{97446474-645C-4147-8CDC-3146B1492E8A}" dt="2025-05-31T05:16:59.747" v="3" actId="21"/>
          <ac:spMkLst>
            <pc:docMk/>
            <pc:sldMk cId="0" sldId="263"/>
            <ac:spMk id="20" creationId="{00000000-0000-0000-0000-000000000000}"/>
          </ac:spMkLst>
        </pc:spChg>
      </pc:sldChg>
      <pc:sldChg chg="delSp mod">
        <pc:chgData name="sourav kumar" userId="d854cc0710d60625" providerId="LiveId" clId="{97446474-645C-4147-8CDC-3146B1492E8A}" dt="2025-05-31T05:17:06.662" v="4" actId="21"/>
        <pc:sldMkLst>
          <pc:docMk/>
          <pc:sldMk cId="0" sldId="264"/>
        </pc:sldMkLst>
        <pc:spChg chg="del">
          <ac:chgData name="sourav kumar" userId="d854cc0710d60625" providerId="LiveId" clId="{97446474-645C-4147-8CDC-3146B1492E8A}" dt="2025-05-31T05:17:06.662" v="4" actId="21"/>
          <ac:spMkLst>
            <pc:docMk/>
            <pc:sldMk cId="0" sldId="264"/>
            <ac:spMk id="28" creationId="{00000000-0000-0000-0000-000000000000}"/>
          </ac:spMkLst>
        </pc:spChg>
      </pc:sldChg>
      <pc:sldChg chg="modSp mod">
        <pc:chgData name="sourav kumar" userId="d854cc0710d60625" providerId="LiveId" clId="{97446474-645C-4147-8CDC-3146B1492E8A}" dt="2025-05-31T05:19:14.908" v="8" actId="1076"/>
        <pc:sldMkLst>
          <pc:docMk/>
          <pc:sldMk cId="0" sldId="284"/>
        </pc:sldMkLst>
        <pc:spChg chg="mod">
          <ac:chgData name="sourav kumar" userId="d854cc0710d60625" providerId="LiveId" clId="{97446474-645C-4147-8CDC-3146B1492E8A}" dt="2025-05-31T05:19:14.908" v="8" actId="1076"/>
          <ac:spMkLst>
            <pc:docMk/>
            <pc:sldMk cId="0" sldId="284"/>
            <ac:spMk id="2" creationId="{00000000-0000-0000-0000-000000000000}"/>
          </ac:spMkLst>
        </pc:spChg>
      </pc:sldChg>
      <pc:sldChg chg="delSp mod">
        <pc:chgData name="sourav kumar" userId="d854cc0710d60625" providerId="LiveId" clId="{97446474-645C-4147-8CDC-3146B1492E8A}" dt="2025-05-31T05:16:38.962" v="0" actId="21"/>
        <pc:sldMkLst>
          <pc:docMk/>
          <pc:sldMk cId="0" sldId="304"/>
        </pc:sldMkLst>
        <pc:spChg chg="del">
          <ac:chgData name="sourav kumar" userId="d854cc0710d60625" providerId="LiveId" clId="{97446474-645C-4147-8CDC-3146B1492E8A}" dt="2025-05-31T05:16:38.962" v="0" actId="21"/>
          <ac:spMkLst>
            <pc:docMk/>
            <pc:sldMk cId="0" sldId="304"/>
            <ac:spMk id="11" creationId="{00000000-0000-0000-0000-00000000000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lang="en-IN"/>
              <a:t>IBM</a:t>
            </a:r>
            <a:r>
              <a:rPr lang="en-IN" spc="-15"/>
              <a:t> </a:t>
            </a:r>
            <a:r>
              <a:rPr lang="en-IN"/>
              <a:t>Applied</a:t>
            </a:r>
            <a:r>
              <a:rPr lang="en-IN" spc="-25"/>
              <a:t> </a:t>
            </a:r>
            <a:r>
              <a:rPr lang="en-IN"/>
              <a:t>Data </a:t>
            </a:r>
            <a:r>
              <a:rPr lang="en-IN" spc="-25"/>
              <a:t>Science</a:t>
            </a:r>
            <a:r>
              <a:rPr lang="en-IN" spc="-30"/>
              <a:t> </a:t>
            </a:r>
            <a:r>
              <a:rPr lang="en-IN"/>
              <a:t>Capstone</a:t>
            </a:r>
            <a:r>
              <a:rPr lang="en-IN" spc="180"/>
              <a:t> </a:t>
            </a:r>
            <a:r>
              <a:rPr lang="en-IN"/>
              <a:t>|</a:t>
            </a:r>
            <a:r>
              <a:rPr lang="en-IN" spc="130"/>
              <a:t> </a:t>
            </a:r>
            <a:r>
              <a:rPr lang="en-IN"/>
              <a:t>Daniel</a:t>
            </a:r>
            <a:r>
              <a:rPr lang="en-IN" spc="-10"/>
              <a:t> </a:t>
            </a:r>
            <a:r>
              <a:rPr lang="en-IN"/>
              <a:t>Barnes</a:t>
            </a:r>
            <a:r>
              <a:rPr lang="en-IN" spc="165"/>
              <a:t> </a:t>
            </a:r>
            <a:r>
              <a:rPr lang="en-IN"/>
              <a:t>|</a:t>
            </a:r>
            <a:r>
              <a:rPr lang="en-IN" spc="145"/>
              <a:t> </a:t>
            </a:r>
            <a:r>
              <a:rPr lang="en-IN" spc="-20"/>
              <a:t>2022</a:t>
            </a:r>
            <a:endParaRPr lang="en-IN" spc="-2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95885">
              <a:lnSpc>
                <a:spcPct val="100000"/>
              </a:lnSpc>
              <a:spcBef>
                <a:spcPts val="50"/>
              </a:spcBef>
            </a:pPr>
            <a:fld id="{81D60167-4931-47E6-BA6A-407CBD079E47}" type="slidenum">
              <a:rPr lang="en-IN" spc="-50" smtClean="0"/>
              <a:t>‹#›</a:t>
            </a:fld>
            <a:endParaRPr lang="en-IN" spc="-50" dirty="0"/>
          </a:p>
        </p:txBody>
      </p:sp>
    </p:spTree>
    <p:extLst>
      <p:ext uri="{BB962C8B-B14F-4D97-AF65-F5344CB8AC3E}">
        <p14:creationId xmlns:p14="http://schemas.microsoft.com/office/powerpoint/2010/main" val="4056397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lang="en-IN"/>
              <a:t>IBM</a:t>
            </a:r>
            <a:r>
              <a:rPr lang="en-IN" spc="-15"/>
              <a:t> </a:t>
            </a:r>
            <a:r>
              <a:rPr lang="en-IN"/>
              <a:t>Applied</a:t>
            </a:r>
            <a:r>
              <a:rPr lang="en-IN" spc="-25"/>
              <a:t> </a:t>
            </a:r>
            <a:r>
              <a:rPr lang="en-IN"/>
              <a:t>Data </a:t>
            </a:r>
            <a:r>
              <a:rPr lang="en-IN" spc="-25"/>
              <a:t>Science</a:t>
            </a:r>
            <a:r>
              <a:rPr lang="en-IN" spc="-30"/>
              <a:t> </a:t>
            </a:r>
            <a:r>
              <a:rPr lang="en-IN"/>
              <a:t>Capstone</a:t>
            </a:r>
            <a:r>
              <a:rPr lang="en-IN" spc="180"/>
              <a:t> </a:t>
            </a:r>
            <a:r>
              <a:rPr lang="en-IN"/>
              <a:t>|</a:t>
            </a:r>
            <a:r>
              <a:rPr lang="en-IN" spc="130"/>
              <a:t> </a:t>
            </a:r>
            <a:r>
              <a:rPr lang="en-IN"/>
              <a:t>Daniel</a:t>
            </a:r>
            <a:r>
              <a:rPr lang="en-IN" spc="-10"/>
              <a:t> </a:t>
            </a:r>
            <a:r>
              <a:rPr lang="en-IN"/>
              <a:t>Barnes</a:t>
            </a:r>
            <a:r>
              <a:rPr lang="en-IN" spc="165"/>
              <a:t> </a:t>
            </a:r>
            <a:r>
              <a:rPr lang="en-IN"/>
              <a:t>|</a:t>
            </a:r>
            <a:r>
              <a:rPr lang="en-IN" spc="145"/>
              <a:t> </a:t>
            </a:r>
            <a:r>
              <a:rPr lang="en-IN" spc="-20"/>
              <a:t>2022</a:t>
            </a:r>
            <a:endParaRPr lang="en-IN" spc="-2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95885">
              <a:lnSpc>
                <a:spcPct val="100000"/>
              </a:lnSpc>
              <a:spcBef>
                <a:spcPts val="50"/>
              </a:spcBef>
            </a:pPr>
            <a:fld id="{81D60167-4931-47E6-BA6A-407CBD079E47}" type="slidenum">
              <a:rPr lang="en-IN" spc="-50" smtClean="0"/>
              <a:t>‹#›</a:t>
            </a:fld>
            <a:endParaRPr lang="en-IN" spc="-50" dirty="0"/>
          </a:p>
        </p:txBody>
      </p:sp>
    </p:spTree>
    <p:extLst>
      <p:ext uri="{BB962C8B-B14F-4D97-AF65-F5344CB8AC3E}">
        <p14:creationId xmlns:p14="http://schemas.microsoft.com/office/powerpoint/2010/main" val="35472775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lang="en-IN"/>
              <a:t>IBM</a:t>
            </a:r>
            <a:r>
              <a:rPr lang="en-IN" spc="-15"/>
              <a:t> </a:t>
            </a:r>
            <a:r>
              <a:rPr lang="en-IN"/>
              <a:t>Applied</a:t>
            </a:r>
            <a:r>
              <a:rPr lang="en-IN" spc="-25"/>
              <a:t> </a:t>
            </a:r>
            <a:r>
              <a:rPr lang="en-IN"/>
              <a:t>Data </a:t>
            </a:r>
            <a:r>
              <a:rPr lang="en-IN" spc="-25"/>
              <a:t>Science</a:t>
            </a:r>
            <a:r>
              <a:rPr lang="en-IN" spc="-30"/>
              <a:t> </a:t>
            </a:r>
            <a:r>
              <a:rPr lang="en-IN"/>
              <a:t>Capstone</a:t>
            </a:r>
            <a:r>
              <a:rPr lang="en-IN" spc="180"/>
              <a:t> </a:t>
            </a:r>
            <a:r>
              <a:rPr lang="en-IN"/>
              <a:t>|</a:t>
            </a:r>
            <a:r>
              <a:rPr lang="en-IN" spc="130"/>
              <a:t> </a:t>
            </a:r>
            <a:r>
              <a:rPr lang="en-IN"/>
              <a:t>Daniel</a:t>
            </a:r>
            <a:r>
              <a:rPr lang="en-IN" spc="-10"/>
              <a:t> </a:t>
            </a:r>
            <a:r>
              <a:rPr lang="en-IN"/>
              <a:t>Barnes</a:t>
            </a:r>
            <a:r>
              <a:rPr lang="en-IN" spc="165"/>
              <a:t> </a:t>
            </a:r>
            <a:r>
              <a:rPr lang="en-IN"/>
              <a:t>|</a:t>
            </a:r>
            <a:r>
              <a:rPr lang="en-IN" spc="145"/>
              <a:t> </a:t>
            </a:r>
            <a:r>
              <a:rPr lang="en-IN" spc="-20"/>
              <a:t>2022</a:t>
            </a:r>
            <a:endParaRPr lang="en-IN" spc="-2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95885">
              <a:lnSpc>
                <a:spcPct val="100000"/>
              </a:lnSpc>
              <a:spcBef>
                <a:spcPts val="50"/>
              </a:spcBef>
            </a:pPr>
            <a:fld id="{81D60167-4931-47E6-BA6A-407CBD079E47}" type="slidenum">
              <a:rPr lang="en-IN" spc="-50" smtClean="0"/>
              <a:t>‹#›</a:t>
            </a:fld>
            <a:endParaRPr lang="en-IN" spc="-50" dirty="0"/>
          </a:p>
        </p:txBody>
      </p:sp>
    </p:spTree>
    <p:extLst>
      <p:ext uri="{BB962C8B-B14F-4D97-AF65-F5344CB8AC3E}">
        <p14:creationId xmlns:p14="http://schemas.microsoft.com/office/powerpoint/2010/main" val="2355537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lang="en-IN"/>
              <a:t>IBM</a:t>
            </a:r>
            <a:r>
              <a:rPr lang="en-IN" spc="-15"/>
              <a:t> </a:t>
            </a:r>
            <a:r>
              <a:rPr lang="en-IN"/>
              <a:t>Applied</a:t>
            </a:r>
            <a:r>
              <a:rPr lang="en-IN" spc="-25"/>
              <a:t> </a:t>
            </a:r>
            <a:r>
              <a:rPr lang="en-IN"/>
              <a:t>Data </a:t>
            </a:r>
            <a:r>
              <a:rPr lang="en-IN" spc="-25"/>
              <a:t>Science</a:t>
            </a:r>
            <a:r>
              <a:rPr lang="en-IN" spc="-30"/>
              <a:t> </a:t>
            </a:r>
            <a:r>
              <a:rPr lang="en-IN"/>
              <a:t>Capstone</a:t>
            </a:r>
            <a:r>
              <a:rPr lang="en-IN" spc="180"/>
              <a:t> </a:t>
            </a:r>
            <a:r>
              <a:rPr lang="en-IN"/>
              <a:t>|</a:t>
            </a:r>
            <a:r>
              <a:rPr lang="en-IN" spc="130"/>
              <a:t> </a:t>
            </a:r>
            <a:r>
              <a:rPr lang="en-IN"/>
              <a:t>Daniel</a:t>
            </a:r>
            <a:r>
              <a:rPr lang="en-IN" spc="-10"/>
              <a:t> </a:t>
            </a:r>
            <a:r>
              <a:rPr lang="en-IN"/>
              <a:t>Barnes</a:t>
            </a:r>
            <a:r>
              <a:rPr lang="en-IN" spc="165"/>
              <a:t> </a:t>
            </a:r>
            <a:r>
              <a:rPr lang="en-IN"/>
              <a:t>|</a:t>
            </a:r>
            <a:r>
              <a:rPr lang="en-IN" spc="145"/>
              <a:t> </a:t>
            </a:r>
            <a:r>
              <a:rPr lang="en-IN" spc="-20"/>
              <a:t>2022</a:t>
            </a:r>
            <a:endParaRPr lang="en-IN" spc="-2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95885">
              <a:lnSpc>
                <a:spcPct val="100000"/>
              </a:lnSpc>
              <a:spcBef>
                <a:spcPts val="50"/>
              </a:spcBef>
            </a:pPr>
            <a:fld id="{81D60167-4931-47E6-BA6A-407CBD079E47}" type="slidenum">
              <a:rPr lang="en-IN" spc="-50" smtClean="0"/>
              <a:t>‹#›</a:t>
            </a:fld>
            <a:endParaRPr lang="en-IN" spc="-50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77852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lang="en-IN"/>
              <a:t>IBM</a:t>
            </a:r>
            <a:r>
              <a:rPr lang="en-IN" spc="-15"/>
              <a:t> </a:t>
            </a:r>
            <a:r>
              <a:rPr lang="en-IN"/>
              <a:t>Applied</a:t>
            </a:r>
            <a:r>
              <a:rPr lang="en-IN" spc="-25"/>
              <a:t> </a:t>
            </a:r>
            <a:r>
              <a:rPr lang="en-IN"/>
              <a:t>Data </a:t>
            </a:r>
            <a:r>
              <a:rPr lang="en-IN" spc="-25"/>
              <a:t>Science</a:t>
            </a:r>
            <a:r>
              <a:rPr lang="en-IN" spc="-30"/>
              <a:t> </a:t>
            </a:r>
            <a:r>
              <a:rPr lang="en-IN"/>
              <a:t>Capstone</a:t>
            </a:r>
            <a:r>
              <a:rPr lang="en-IN" spc="180"/>
              <a:t> </a:t>
            </a:r>
            <a:r>
              <a:rPr lang="en-IN"/>
              <a:t>|</a:t>
            </a:r>
            <a:r>
              <a:rPr lang="en-IN" spc="130"/>
              <a:t> </a:t>
            </a:r>
            <a:r>
              <a:rPr lang="en-IN"/>
              <a:t>Daniel</a:t>
            </a:r>
            <a:r>
              <a:rPr lang="en-IN" spc="-10"/>
              <a:t> </a:t>
            </a:r>
            <a:r>
              <a:rPr lang="en-IN"/>
              <a:t>Barnes</a:t>
            </a:r>
            <a:r>
              <a:rPr lang="en-IN" spc="165"/>
              <a:t> </a:t>
            </a:r>
            <a:r>
              <a:rPr lang="en-IN"/>
              <a:t>|</a:t>
            </a:r>
            <a:r>
              <a:rPr lang="en-IN" spc="145"/>
              <a:t> </a:t>
            </a:r>
            <a:r>
              <a:rPr lang="en-IN" spc="-20"/>
              <a:t>2022</a:t>
            </a:r>
            <a:endParaRPr lang="en-IN" spc="-2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95885">
              <a:lnSpc>
                <a:spcPct val="100000"/>
              </a:lnSpc>
              <a:spcBef>
                <a:spcPts val="50"/>
              </a:spcBef>
            </a:pPr>
            <a:fld id="{81D60167-4931-47E6-BA6A-407CBD079E47}" type="slidenum">
              <a:rPr lang="en-IN" spc="-50" smtClean="0"/>
              <a:t>‹#›</a:t>
            </a:fld>
            <a:endParaRPr lang="en-IN" spc="-50" dirty="0"/>
          </a:p>
        </p:txBody>
      </p:sp>
    </p:spTree>
    <p:extLst>
      <p:ext uri="{BB962C8B-B14F-4D97-AF65-F5344CB8AC3E}">
        <p14:creationId xmlns:p14="http://schemas.microsoft.com/office/powerpoint/2010/main" val="1103383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10/3/2025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lang="en-IN"/>
              <a:t>IBM</a:t>
            </a:r>
            <a:r>
              <a:rPr lang="en-IN" spc="-15"/>
              <a:t> </a:t>
            </a:r>
            <a:r>
              <a:rPr lang="en-IN"/>
              <a:t>Applied</a:t>
            </a:r>
            <a:r>
              <a:rPr lang="en-IN" spc="-25"/>
              <a:t> </a:t>
            </a:r>
            <a:r>
              <a:rPr lang="en-IN"/>
              <a:t>Data </a:t>
            </a:r>
            <a:r>
              <a:rPr lang="en-IN" spc="-25"/>
              <a:t>Science</a:t>
            </a:r>
            <a:r>
              <a:rPr lang="en-IN" spc="-30"/>
              <a:t> </a:t>
            </a:r>
            <a:r>
              <a:rPr lang="en-IN"/>
              <a:t>Capstone</a:t>
            </a:r>
            <a:r>
              <a:rPr lang="en-IN" spc="180"/>
              <a:t> </a:t>
            </a:r>
            <a:r>
              <a:rPr lang="en-IN"/>
              <a:t>|</a:t>
            </a:r>
            <a:r>
              <a:rPr lang="en-IN" spc="130"/>
              <a:t> </a:t>
            </a:r>
            <a:r>
              <a:rPr lang="en-IN"/>
              <a:t>Daniel</a:t>
            </a:r>
            <a:r>
              <a:rPr lang="en-IN" spc="-10"/>
              <a:t> </a:t>
            </a:r>
            <a:r>
              <a:rPr lang="en-IN"/>
              <a:t>Barnes</a:t>
            </a:r>
            <a:r>
              <a:rPr lang="en-IN" spc="165"/>
              <a:t> </a:t>
            </a:r>
            <a:r>
              <a:rPr lang="en-IN"/>
              <a:t>|</a:t>
            </a:r>
            <a:r>
              <a:rPr lang="en-IN" spc="145"/>
              <a:t> </a:t>
            </a:r>
            <a:r>
              <a:rPr lang="en-IN" spc="-20"/>
              <a:t>2022</a:t>
            </a:r>
            <a:endParaRPr lang="en-IN" spc="-2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95885">
              <a:lnSpc>
                <a:spcPct val="100000"/>
              </a:lnSpc>
              <a:spcBef>
                <a:spcPts val="50"/>
              </a:spcBef>
            </a:pPr>
            <a:fld id="{81D60167-4931-47E6-BA6A-407CBD079E47}" type="slidenum">
              <a:rPr lang="en-IN" spc="-50" smtClean="0"/>
              <a:t>‹#›</a:t>
            </a:fld>
            <a:endParaRPr lang="en-IN" spc="-50" dirty="0"/>
          </a:p>
        </p:txBody>
      </p:sp>
    </p:spTree>
    <p:extLst>
      <p:ext uri="{BB962C8B-B14F-4D97-AF65-F5344CB8AC3E}">
        <p14:creationId xmlns:p14="http://schemas.microsoft.com/office/powerpoint/2010/main" val="38512000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10/3/2025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lang="en-IN"/>
              <a:t>IBM</a:t>
            </a:r>
            <a:r>
              <a:rPr lang="en-IN" spc="-15"/>
              <a:t> </a:t>
            </a:r>
            <a:r>
              <a:rPr lang="en-IN"/>
              <a:t>Applied</a:t>
            </a:r>
            <a:r>
              <a:rPr lang="en-IN" spc="-25"/>
              <a:t> </a:t>
            </a:r>
            <a:r>
              <a:rPr lang="en-IN"/>
              <a:t>Data </a:t>
            </a:r>
            <a:r>
              <a:rPr lang="en-IN" spc="-25"/>
              <a:t>Science</a:t>
            </a:r>
            <a:r>
              <a:rPr lang="en-IN" spc="-30"/>
              <a:t> </a:t>
            </a:r>
            <a:r>
              <a:rPr lang="en-IN"/>
              <a:t>Capstone</a:t>
            </a:r>
            <a:r>
              <a:rPr lang="en-IN" spc="180"/>
              <a:t> </a:t>
            </a:r>
            <a:r>
              <a:rPr lang="en-IN"/>
              <a:t>|</a:t>
            </a:r>
            <a:r>
              <a:rPr lang="en-IN" spc="130"/>
              <a:t> </a:t>
            </a:r>
            <a:r>
              <a:rPr lang="en-IN"/>
              <a:t>Daniel</a:t>
            </a:r>
            <a:r>
              <a:rPr lang="en-IN" spc="-10"/>
              <a:t> </a:t>
            </a:r>
            <a:r>
              <a:rPr lang="en-IN"/>
              <a:t>Barnes</a:t>
            </a:r>
            <a:r>
              <a:rPr lang="en-IN" spc="165"/>
              <a:t> </a:t>
            </a:r>
            <a:r>
              <a:rPr lang="en-IN"/>
              <a:t>|</a:t>
            </a:r>
            <a:r>
              <a:rPr lang="en-IN" spc="145"/>
              <a:t> </a:t>
            </a:r>
            <a:r>
              <a:rPr lang="en-IN" spc="-20"/>
              <a:t>2022</a:t>
            </a:r>
            <a:endParaRPr lang="en-IN" spc="-2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95885">
              <a:lnSpc>
                <a:spcPct val="100000"/>
              </a:lnSpc>
              <a:spcBef>
                <a:spcPts val="50"/>
              </a:spcBef>
            </a:pPr>
            <a:fld id="{81D60167-4931-47E6-BA6A-407CBD079E47}" type="slidenum">
              <a:rPr lang="en-IN" spc="-50" smtClean="0"/>
              <a:t>‹#›</a:t>
            </a:fld>
            <a:endParaRPr lang="en-IN" spc="-50" dirty="0"/>
          </a:p>
        </p:txBody>
      </p:sp>
    </p:spTree>
    <p:extLst>
      <p:ext uri="{BB962C8B-B14F-4D97-AF65-F5344CB8AC3E}">
        <p14:creationId xmlns:p14="http://schemas.microsoft.com/office/powerpoint/2010/main" val="41435263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lang="en-IN"/>
              <a:t>IBM</a:t>
            </a:r>
            <a:r>
              <a:rPr lang="en-IN" spc="-15"/>
              <a:t> </a:t>
            </a:r>
            <a:r>
              <a:rPr lang="en-IN"/>
              <a:t>Applied</a:t>
            </a:r>
            <a:r>
              <a:rPr lang="en-IN" spc="-25"/>
              <a:t> </a:t>
            </a:r>
            <a:r>
              <a:rPr lang="en-IN"/>
              <a:t>Data </a:t>
            </a:r>
            <a:r>
              <a:rPr lang="en-IN" spc="-25"/>
              <a:t>Science</a:t>
            </a:r>
            <a:r>
              <a:rPr lang="en-IN" spc="-30"/>
              <a:t> </a:t>
            </a:r>
            <a:r>
              <a:rPr lang="en-IN"/>
              <a:t>Capstone</a:t>
            </a:r>
            <a:r>
              <a:rPr lang="en-IN" spc="180"/>
              <a:t> </a:t>
            </a:r>
            <a:r>
              <a:rPr lang="en-IN"/>
              <a:t>|</a:t>
            </a:r>
            <a:r>
              <a:rPr lang="en-IN" spc="130"/>
              <a:t> </a:t>
            </a:r>
            <a:r>
              <a:rPr lang="en-IN"/>
              <a:t>Daniel</a:t>
            </a:r>
            <a:r>
              <a:rPr lang="en-IN" spc="-10"/>
              <a:t> </a:t>
            </a:r>
            <a:r>
              <a:rPr lang="en-IN"/>
              <a:t>Barnes</a:t>
            </a:r>
            <a:r>
              <a:rPr lang="en-IN" spc="165"/>
              <a:t> </a:t>
            </a:r>
            <a:r>
              <a:rPr lang="en-IN"/>
              <a:t>|</a:t>
            </a:r>
            <a:r>
              <a:rPr lang="en-IN" spc="145"/>
              <a:t> </a:t>
            </a:r>
            <a:r>
              <a:rPr lang="en-IN" spc="-20"/>
              <a:t>2022</a:t>
            </a:r>
            <a:endParaRPr lang="en-IN" spc="-2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95885">
              <a:lnSpc>
                <a:spcPct val="100000"/>
              </a:lnSpc>
              <a:spcBef>
                <a:spcPts val="50"/>
              </a:spcBef>
            </a:pPr>
            <a:fld id="{81D60167-4931-47E6-BA6A-407CBD079E47}" type="slidenum">
              <a:rPr lang="en-IN" spc="-50" smtClean="0"/>
              <a:t>‹#›</a:t>
            </a:fld>
            <a:endParaRPr lang="en-IN" spc="-50" dirty="0"/>
          </a:p>
        </p:txBody>
      </p:sp>
    </p:spTree>
    <p:extLst>
      <p:ext uri="{BB962C8B-B14F-4D97-AF65-F5344CB8AC3E}">
        <p14:creationId xmlns:p14="http://schemas.microsoft.com/office/powerpoint/2010/main" val="134620876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lang="en-IN"/>
              <a:t>IBM</a:t>
            </a:r>
            <a:r>
              <a:rPr lang="en-IN" spc="-15"/>
              <a:t> </a:t>
            </a:r>
            <a:r>
              <a:rPr lang="en-IN"/>
              <a:t>Applied</a:t>
            </a:r>
            <a:r>
              <a:rPr lang="en-IN" spc="-25"/>
              <a:t> </a:t>
            </a:r>
            <a:r>
              <a:rPr lang="en-IN"/>
              <a:t>Data </a:t>
            </a:r>
            <a:r>
              <a:rPr lang="en-IN" spc="-25"/>
              <a:t>Science</a:t>
            </a:r>
            <a:r>
              <a:rPr lang="en-IN" spc="-30"/>
              <a:t> </a:t>
            </a:r>
            <a:r>
              <a:rPr lang="en-IN"/>
              <a:t>Capstone</a:t>
            </a:r>
            <a:r>
              <a:rPr lang="en-IN" spc="180"/>
              <a:t> </a:t>
            </a:r>
            <a:r>
              <a:rPr lang="en-IN"/>
              <a:t>|</a:t>
            </a:r>
            <a:r>
              <a:rPr lang="en-IN" spc="130"/>
              <a:t> </a:t>
            </a:r>
            <a:r>
              <a:rPr lang="en-IN"/>
              <a:t>Daniel</a:t>
            </a:r>
            <a:r>
              <a:rPr lang="en-IN" spc="-10"/>
              <a:t> </a:t>
            </a:r>
            <a:r>
              <a:rPr lang="en-IN"/>
              <a:t>Barnes</a:t>
            </a:r>
            <a:r>
              <a:rPr lang="en-IN" spc="165"/>
              <a:t> </a:t>
            </a:r>
            <a:r>
              <a:rPr lang="en-IN"/>
              <a:t>|</a:t>
            </a:r>
            <a:r>
              <a:rPr lang="en-IN" spc="145"/>
              <a:t> </a:t>
            </a:r>
            <a:r>
              <a:rPr lang="en-IN" spc="-20"/>
              <a:t>2022</a:t>
            </a:r>
            <a:endParaRPr lang="en-IN" spc="-2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95885">
              <a:lnSpc>
                <a:spcPct val="100000"/>
              </a:lnSpc>
              <a:spcBef>
                <a:spcPts val="50"/>
              </a:spcBef>
            </a:pPr>
            <a:fld id="{81D60167-4931-47E6-BA6A-407CBD079E47}" type="slidenum">
              <a:rPr lang="en-IN" spc="-50" smtClean="0"/>
              <a:t>‹#›</a:t>
            </a:fld>
            <a:endParaRPr lang="en-IN" spc="-50" dirty="0"/>
          </a:p>
        </p:txBody>
      </p:sp>
    </p:spTree>
    <p:extLst>
      <p:ext uri="{BB962C8B-B14F-4D97-AF65-F5344CB8AC3E}">
        <p14:creationId xmlns:p14="http://schemas.microsoft.com/office/powerpoint/2010/main" val="268066481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600" b="0" i="0">
                <a:solidFill>
                  <a:schemeClr val="bg1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700" b="0" i="0">
                <a:solidFill>
                  <a:srgbClr val="A6A6A6"/>
                </a:solidFill>
                <a:latin typeface="Microsoft Sans Serif"/>
                <a:cs typeface="Microsoft Sans Serif"/>
              </a:defRPr>
            </a:lvl1pPr>
          </a:lstStyle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/>
              <a:t>IBM</a:t>
            </a:r>
            <a:r>
              <a:rPr spc="-15" dirty="0"/>
              <a:t> </a:t>
            </a:r>
            <a:r>
              <a:rPr dirty="0"/>
              <a:t>Applied</a:t>
            </a:r>
            <a:r>
              <a:rPr spc="-25" dirty="0"/>
              <a:t> </a:t>
            </a:r>
            <a:r>
              <a:rPr dirty="0"/>
              <a:t>Data </a:t>
            </a:r>
            <a:r>
              <a:rPr spc="-25" dirty="0"/>
              <a:t>Science</a:t>
            </a:r>
            <a:r>
              <a:rPr spc="-30" dirty="0"/>
              <a:t> </a:t>
            </a:r>
            <a:r>
              <a:rPr dirty="0"/>
              <a:t>Capstone</a:t>
            </a:r>
            <a:r>
              <a:rPr spc="180" dirty="0"/>
              <a:t> </a:t>
            </a:r>
            <a:r>
              <a:rPr dirty="0"/>
              <a:t>|</a:t>
            </a:r>
            <a:r>
              <a:rPr spc="130" dirty="0"/>
              <a:t> </a:t>
            </a:r>
            <a:r>
              <a:rPr dirty="0"/>
              <a:t>Daniel</a:t>
            </a:r>
            <a:r>
              <a:rPr spc="-10" dirty="0"/>
              <a:t> </a:t>
            </a:r>
            <a:r>
              <a:rPr dirty="0"/>
              <a:t>Barnes</a:t>
            </a:r>
            <a:r>
              <a:rPr spc="165" dirty="0"/>
              <a:t> </a:t>
            </a:r>
            <a:r>
              <a:rPr dirty="0"/>
              <a:t>|</a:t>
            </a:r>
            <a:r>
              <a:rPr spc="145" dirty="0"/>
              <a:t> </a:t>
            </a:r>
            <a:r>
              <a:rPr spc="-20" dirty="0"/>
              <a:t>2022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10/3/2025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rgbClr val="A6A6A6"/>
                </a:solidFill>
                <a:latin typeface="Microsoft Sans Serif"/>
                <a:cs typeface="Microsoft Sans Serif"/>
              </a:defRPr>
            </a:lvl1pPr>
          </a:lstStyle>
          <a:p>
            <a:pPr marL="95885">
              <a:lnSpc>
                <a:spcPct val="100000"/>
              </a:lnSpc>
              <a:spcBef>
                <a:spcPts val="50"/>
              </a:spcBef>
            </a:pPr>
            <a:fld id="{81D60167-4931-47E6-BA6A-407CBD079E47}" type="slidenum">
              <a:rPr spc="-50" dirty="0"/>
              <a:t>‹#›</a:t>
            </a:fld>
            <a:endParaRPr spc="-50" dirty="0"/>
          </a:p>
        </p:txBody>
      </p:sp>
    </p:spTree>
    <p:extLst>
      <p:ext uri="{BB962C8B-B14F-4D97-AF65-F5344CB8AC3E}">
        <p14:creationId xmlns:p14="http://schemas.microsoft.com/office/powerpoint/2010/main" val="3662969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lang="en-IN"/>
              <a:t>IBM</a:t>
            </a:r>
            <a:r>
              <a:rPr lang="en-IN" spc="-15"/>
              <a:t> </a:t>
            </a:r>
            <a:r>
              <a:rPr lang="en-IN"/>
              <a:t>Applied</a:t>
            </a:r>
            <a:r>
              <a:rPr lang="en-IN" spc="-25"/>
              <a:t> </a:t>
            </a:r>
            <a:r>
              <a:rPr lang="en-IN"/>
              <a:t>Data </a:t>
            </a:r>
            <a:r>
              <a:rPr lang="en-IN" spc="-25"/>
              <a:t>Science</a:t>
            </a:r>
            <a:r>
              <a:rPr lang="en-IN" spc="-30"/>
              <a:t> </a:t>
            </a:r>
            <a:r>
              <a:rPr lang="en-IN"/>
              <a:t>Capstone</a:t>
            </a:r>
            <a:r>
              <a:rPr lang="en-IN" spc="180"/>
              <a:t> </a:t>
            </a:r>
            <a:r>
              <a:rPr lang="en-IN"/>
              <a:t>|</a:t>
            </a:r>
            <a:r>
              <a:rPr lang="en-IN" spc="130"/>
              <a:t> </a:t>
            </a:r>
            <a:r>
              <a:rPr lang="en-IN"/>
              <a:t>Daniel</a:t>
            </a:r>
            <a:r>
              <a:rPr lang="en-IN" spc="-10"/>
              <a:t> </a:t>
            </a:r>
            <a:r>
              <a:rPr lang="en-IN"/>
              <a:t>Barnes</a:t>
            </a:r>
            <a:r>
              <a:rPr lang="en-IN" spc="165"/>
              <a:t> </a:t>
            </a:r>
            <a:r>
              <a:rPr lang="en-IN"/>
              <a:t>|</a:t>
            </a:r>
            <a:r>
              <a:rPr lang="en-IN" spc="145"/>
              <a:t> </a:t>
            </a:r>
            <a:r>
              <a:rPr lang="en-IN" spc="-20"/>
              <a:t>2022</a:t>
            </a:r>
            <a:endParaRPr lang="en-IN" spc="-2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95885">
              <a:lnSpc>
                <a:spcPct val="100000"/>
              </a:lnSpc>
              <a:spcBef>
                <a:spcPts val="50"/>
              </a:spcBef>
            </a:pPr>
            <a:fld id="{81D60167-4931-47E6-BA6A-407CBD079E47}" type="slidenum">
              <a:rPr lang="en-IN" spc="-50" smtClean="0"/>
              <a:t>‹#›</a:t>
            </a:fld>
            <a:endParaRPr lang="en-IN" spc="-50" dirty="0"/>
          </a:p>
        </p:txBody>
      </p:sp>
    </p:spTree>
    <p:extLst>
      <p:ext uri="{BB962C8B-B14F-4D97-AF65-F5344CB8AC3E}">
        <p14:creationId xmlns:p14="http://schemas.microsoft.com/office/powerpoint/2010/main" val="15871714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lang="en-IN"/>
              <a:t>IBM</a:t>
            </a:r>
            <a:r>
              <a:rPr lang="en-IN" spc="-15"/>
              <a:t> </a:t>
            </a:r>
            <a:r>
              <a:rPr lang="en-IN"/>
              <a:t>Applied</a:t>
            </a:r>
            <a:r>
              <a:rPr lang="en-IN" spc="-25"/>
              <a:t> </a:t>
            </a:r>
            <a:r>
              <a:rPr lang="en-IN"/>
              <a:t>Data </a:t>
            </a:r>
            <a:r>
              <a:rPr lang="en-IN" spc="-25"/>
              <a:t>Science</a:t>
            </a:r>
            <a:r>
              <a:rPr lang="en-IN" spc="-30"/>
              <a:t> </a:t>
            </a:r>
            <a:r>
              <a:rPr lang="en-IN"/>
              <a:t>Capstone</a:t>
            </a:r>
            <a:r>
              <a:rPr lang="en-IN" spc="180"/>
              <a:t> </a:t>
            </a:r>
            <a:r>
              <a:rPr lang="en-IN"/>
              <a:t>|</a:t>
            </a:r>
            <a:r>
              <a:rPr lang="en-IN" spc="130"/>
              <a:t> </a:t>
            </a:r>
            <a:r>
              <a:rPr lang="en-IN"/>
              <a:t>Daniel</a:t>
            </a:r>
            <a:r>
              <a:rPr lang="en-IN" spc="-10"/>
              <a:t> </a:t>
            </a:r>
            <a:r>
              <a:rPr lang="en-IN"/>
              <a:t>Barnes</a:t>
            </a:r>
            <a:r>
              <a:rPr lang="en-IN" spc="165"/>
              <a:t> </a:t>
            </a:r>
            <a:r>
              <a:rPr lang="en-IN"/>
              <a:t>|</a:t>
            </a:r>
            <a:r>
              <a:rPr lang="en-IN" spc="145"/>
              <a:t> </a:t>
            </a:r>
            <a:r>
              <a:rPr lang="en-IN" spc="-20"/>
              <a:t>2022</a:t>
            </a:r>
            <a:endParaRPr lang="en-IN" spc="-2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95885">
              <a:lnSpc>
                <a:spcPct val="100000"/>
              </a:lnSpc>
              <a:spcBef>
                <a:spcPts val="50"/>
              </a:spcBef>
            </a:pPr>
            <a:fld id="{81D60167-4931-47E6-BA6A-407CBD079E47}" type="slidenum">
              <a:rPr lang="en-IN" spc="-50" smtClean="0"/>
              <a:t>‹#›</a:t>
            </a:fld>
            <a:endParaRPr lang="en-IN" spc="-50" dirty="0"/>
          </a:p>
        </p:txBody>
      </p:sp>
    </p:spTree>
    <p:extLst>
      <p:ext uri="{BB962C8B-B14F-4D97-AF65-F5344CB8AC3E}">
        <p14:creationId xmlns:p14="http://schemas.microsoft.com/office/powerpoint/2010/main" val="2006301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lang="en-IN"/>
              <a:t>IBM</a:t>
            </a:r>
            <a:r>
              <a:rPr lang="en-IN" spc="-15"/>
              <a:t> </a:t>
            </a:r>
            <a:r>
              <a:rPr lang="en-IN"/>
              <a:t>Applied</a:t>
            </a:r>
            <a:r>
              <a:rPr lang="en-IN" spc="-25"/>
              <a:t> </a:t>
            </a:r>
            <a:r>
              <a:rPr lang="en-IN"/>
              <a:t>Data </a:t>
            </a:r>
            <a:r>
              <a:rPr lang="en-IN" spc="-25"/>
              <a:t>Science</a:t>
            </a:r>
            <a:r>
              <a:rPr lang="en-IN" spc="-30"/>
              <a:t> </a:t>
            </a:r>
            <a:r>
              <a:rPr lang="en-IN"/>
              <a:t>Capstone</a:t>
            </a:r>
            <a:r>
              <a:rPr lang="en-IN" spc="180"/>
              <a:t> </a:t>
            </a:r>
            <a:r>
              <a:rPr lang="en-IN"/>
              <a:t>|</a:t>
            </a:r>
            <a:r>
              <a:rPr lang="en-IN" spc="130"/>
              <a:t> </a:t>
            </a:r>
            <a:r>
              <a:rPr lang="en-IN"/>
              <a:t>Daniel</a:t>
            </a:r>
            <a:r>
              <a:rPr lang="en-IN" spc="-10"/>
              <a:t> </a:t>
            </a:r>
            <a:r>
              <a:rPr lang="en-IN"/>
              <a:t>Barnes</a:t>
            </a:r>
            <a:r>
              <a:rPr lang="en-IN" spc="165"/>
              <a:t> </a:t>
            </a:r>
            <a:r>
              <a:rPr lang="en-IN"/>
              <a:t>|</a:t>
            </a:r>
            <a:r>
              <a:rPr lang="en-IN" spc="145"/>
              <a:t> </a:t>
            </a:r>
            <a:r>
              <a:rPr lang="en-IN" spc="-20"/>
              <a:t>2022</a:t>
            </a:r>
            <a:endParaRPr lang="en-IN" spc="-2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95885">
              <a:lnSpc>
                <a:spcPct val="100000"/>
              </a:lnSpc>
              <a:spcBef>
                <a:spcPts val="50"/>
              </a:spcBef>
            </a:pPr>
            <a:fld id="{81D60167-4931-47E6-BA6A-407CBD079E47}" type="slidenum">
              <a:rPr lang="en-IN" spc="-50" smtClean="0"/>
              <a:t>‹#›</a:t>
            </a:fld>
            <a:endParaRPr lang="en-IN" spc="-50" dirty="0"/>
          </a:p>
        </p:txBody>
      </p:sp>
    </p:spTree>
    <p:extLst>
      <p:ext uri="{BB962C8B-B14F-4D97-AF65-F5344CB8AC3E}">
        <p14:creationId xmlns:p14="http://schemas.microsoft.com/office/powerpoint/2010/main" val="8685900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lang="en-IN"/>
              <a:t>IBM</a:t>
            </a:r>
            <a:r>
              <a:rPr lang="en-IN" spc="-15"/>
              <a:t> </a:t>
            </a:r>
            <a:r>
              <a:rPr lang="en-IN"/>
              <a:t>Applied</a:t>
            </a:r>
            <a:r>
              <a:rPr lang="en-IN" spc="-25"/>
              <a:t> </a:t>
            </a:r>
            <a:r>
              <a:rPr lang="en-IN"/>
              <a:t>Data </a:t>
            </a:r>
            <a:r>
              <a:rPr lang="en-IN" spc="-25"/>
              <a:t>Science</a:t>
            </a:r>
            <a:r>
              <a:rPr lang="en-IN" spc="-30"/>
              <a:t> </a:t>
            </a:r>
            <a:r>
              <a:rPr lang="en-IN"/>
              <a:t>Capstone</a:t>
            </a:r>
            <a:r>
              <a:rPr lang="en-IN" spc="180"/>
              <a:t> </a:t>
            </a:r>
            <a:r>
              <a:rPr lang="en-IN"/>
              <a:t>|</a:t>
            </a:r>
            <a:r>
              <a:rPr lang="en-IN" spc="130"/>
              <a:t> </a:t>
            </a:r>
            <a:r>
              <a:rPr lang="en-IN"/>
              <a:t>Daniel</a:t>
            </a:r>
            <a:r>
              <a:rPr lang="en-IN" spc="-10"/>
              <a:t> </a:t>
            </a:r>
            <a:r>
              <a:rPr lang="en-IN"/>
              <a:t>Barnes</a:t>
            </a:r>
            <a:r>
              <a:rPr lang="en-IN" spc="165"/>
              <a:t> </a:t>
            </a:r>
            <a:r>
              <a:rPr lang="en-IN"/>
              <a:t>|</a:t>
            </a:r>
            <a:r>
              <a:rPr lang="en-IN" spc="145"/>
              <a:t> </a:t>
            </a:r>
            <a:r>
              <a:rPr lang="en-IN" spc="-20"/>
              <a:t>2022</a:t>
            </a:r>
            <a:endParaRPr lang="en-IN" spc="-2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95885">
              <a:lnSpc>
                <a:spcPct val="100000"/>
              </a:lnSpc>
              <a:spcBef>
                <a:spcPts val="50"/>
              </a:spcBef>
            </a:pPr>
            <a:fld id="{81D60167-4931-47E6-BA6A-407CBD079E47}" type="slidenum">
              <a:rPr lang="en-IN" spc="-50" smtClean="0"/>
              <a:t>‹#›</a:t>
            </a:fld>
            <a:endParaRPr lang="en-IN" spc="-50" dirty="0"/>
          </a:p>
        </p:txBody>
      </p:sp>
    </p:spTree>
    <p:extLst>
      <p:ext uri="{BB962C8B-B14F-4D97-AF65-F5344CB8AC3E}">
        <p14:creationId xmlns:p14="http://schemas.microsoft.com/office/powerpoint/2010/main" val="25653588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10/3/2025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lang="en-IN"/>
              <a:t>IBM</a:t>
            </a:r>
            <a:r>
              <a:rPr lang="en-IN" spc="-15"/>
              <a:t> </a:t>
            </a:r>
            <a:r>
              <a:rPr lang="en-IN"/>
              <a:t>Applied</a:t>
            </a:r>
            <a:r>
              <a:rPr lang="en-IN" spc="-25"/>
              <a:t> </a:t>
            </a:r>
            <a:r>
              <a:rPr lang="en-IN"/>
              <a:t>Data </a:t>
            </a:r>
            <a:r>
              <a:rPr lang="en-IN" spc="-25"/>
              <a:t>Science</a:t>
            </a:r>
            <a:r>
              <a:rPr lang="en-IN" spc="-30"/>
              <a:t> </a:t>
            </a:r>
            <a:r>
              <a:rPr lang="en-IN"/>
              <a:t>Capstone</a:t>
            </a:r>
            <a:r>
              <a:rPr lang="en-IN" spc="180"/>
              <a:t> </a:t>
            </a:r>
            <a:r>
              <a:rPr lang="en-IN"/>
              <a:t>|</a:t>
            </a:r>
            <a:r>
              <a:rPr lang="en-IN" spc="130"/>
              <a:t> </a:t>
            </a:r>
            <a:r>
              <a:rPr lang="en-IN"/>
              <a:t>Daniel</a:t>
            </a:r>
            <a:r>
              <a:rPr lang="en-IN" spc="-10"/>
              <a:t> </a:t>
            </a:r>
            <a:r>
              <a:rPr lang="en-IN"/>
              <a:t>Barnes</a:t>
            </a:r>
            <a:r>
              <a:rPr lang="en-IN" spc="165"/>
              <a:t> </a:t>
            </a:r>
            <a:r>
              <a:rPr lang="en-IN"/>
              <a:t>|</a:t>
            </a:r>
            <a:r>
              <a:rPr lang="en-IN" spc="145"/>
              <a:t> </a:t>
            </a:r>
            <a:r>
              <a:rPr lang="en-IN" spc="-20"/>
              <a:t>2022</a:t>
            </a:r>
            <a:endParaRPr lang="en-IN" spc="-20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95885">
              <a:lnSpc>
                <a:spcPct val="100000"/>
              </a:lnSpc>
              <a:spcBef>
                <a:spcPts val="50"/>
              </a:spcBef>
            </a:pPr>
            <a:fld id="{81D60167-4931-47E6-BA6A-407CBD079E47}" type="slidenum">
              <a:rPr lang="en-IN" spc="-50" smtClean="0"/>
              <a:t>‹#›</a:t>
            </a:fld>
            <a:endParaRPr lang="en-IN" spc="-50" dirty="0"/>
          </a:p>
        </p:txBody>
      </p:sp>
    </p:spTree>
    <p:extLst>
      <p:ext uri="{BB962C8B-B14F-4D97-AF65-F5344CB8AC3E}">
        <p14:creationId xmlns:p14="http://schemas.microsoft.com/office/powerpoint/2010/main" val="3645090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10/3/2025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lang="en-IN"/>
              <a:t>IBM</a:t>
            </a:r>
            <a:r>
              <a:rPr lang="en-IN" spc="-15"/>
              <a:t> </a:t>
            </a:r>
            <a:r>
              <a:rPr lang="en-IN"/>
              <a:t>Applied</a:t>
            </a:r>
            <a:r>
              <a:rPr lang="en-IN" spc="-25"/>
              <a:t> </a:t>
            </a:r>
            <a:r>
              <a:rPr lang="en-IN"/>
              <a:t>Data </a:t>
            </a:r>
            <a:r>
              <a:rPr lang="en-IN" spc="-25"/>
              <a:t>Science</a:t>
            </a:r>
            <a:r>
              <a:rPr lang="en-IN" spc="-30"/>
              <a:t> </a:t>
            </a:r>
            <a:r>
              <a:rPr lang="en-IN"/>
              <a:t>Capstone</a:t>
            </a:r>
            <a:r>
              <a:rPr lang="en-IN" spc="180"/>
              <a:t> </a:t>
            </a:r>
            <a:r>
              <a:rPr lang="en-IN"/>
              <a:t>|</a:t>
            </a:r>
            <a:r>
              <a:rPr lang="en-IN" spc="130"/>
              <a:t> </a:t>
            </a:r>
            <a:r>
              <a:rPr lang="en-IN"/>
              <a:t>Daniel</a:t>
            </a:r>
            <a:r>
              <a:rPr lang="en-IN" spc="-10"/>
              <a:t> </a:t>
            </a:r>
            <a:r>
              <a:rPr lang="en-IN"/>
              <a:t>Barnes</a:t>
            </a:r>
            <a:r>
              <a:rPr lang="en-IN" spc="165"/>
              <a:t> </a:t>
            </a:r>
            <a:r>
              <a:rPr lang="en-IN"/>
              <a:t>|</a:t>
            </a:r>
            <a:r>
              <a:rPr lang="en-IN" spc="145"/>
              <a:t> </a:t>
            </a:r>
            <a:r>
              <a:rPr lang="en-IN" spc="-20"/>
              <a:t>2022</a:t>
            </a:r>
            <a:endParaRPr lang="en-IN" spc="-20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95885">
              <a:lnSpc>
                <a:spcPct val="100000"/>
              </a:lnSpc>
              <a:spcBef>
                <a:spcPts val="50"/>
              </a:spcBef>
            </a:pPr>
            <a:fld id="{81D60167-4931-47E6-BA6A-407CBD079E47}" type="slidenum">
              <a:rPr lang="en-IN" spc="-50" smtClean="0"/>
              <a:t>‹#›</a:t>
            </a:fld>
            <a:endParaRPr lang="en-IN" spc="-50" dirty="0"/>
          </a:p>
        </p:txBody>
      </p:sp>
    </p:spTree>
    <p:extLst>
      <p:ext uri="{BB962C8B-B14F-4D97-AF65-F5344CB8AC3E}">
        <p14:creationId xmlns:p14="http://schemas.microsoft.com/office/powerpoint/2010/main" val="41784608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10/3/2025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lang="en-IN"/>
              <a:t>IBM</a:t>
            </a:r>
            <a:r>
              <a:rPr lang="en-IN" spc="-15"/>
              <a:t> </a:t>
            </a:r>
            <a:r>
              <a:rPr lang="en-IN"/>
              <a:t>Applied</a:t>
            </a:r>
            <a:r>
              <a:rPr lang="en-IN" spc="-25"/>
              <a:t> </a:t>
            </a:r>
            <a:r>
              <a:rPr lang="en-IN"/>
              <a:t>Data </a:t>
            </a:r>
            <a:r>
              <a:rPr lang="en-IN" spc="-25"/>
              <a:t>Science</a:t>
            </a:r>
            <a:r>
              <a:rPr lang="en-IN" spc="-30"/>
              <a:t> </a:t>
            </a:r>
            <a:r>
              <a:rPr lang="en-IN"/>
              <a:t>Capstone</a:t>
            </a:r>
            <a:r>
              <a:rPr lang="en-IN" spc="180"/>
              <a:t> </a:t>
            </a:r>
            <a:r>
              <a:rPr lang="en-IN"/>
              <a:t>|</a:t>
            </a:r>
            <a:r>
              <a:rPr lang="en-IN" spc="130"/>
              <a:t> </a:t>
            </a:r>
            <a:r>
              <a:rPr lang="en-IN"/>
              <a:t>Daniel</a:t>
            </a:r>
            <a:r>
              <a:rPr lang="en-IN" spc="-10"/>
              <a:t> </a:t>
            </a:r>
            <a:r>
              <a:rPr lang="en-IN"/>
              <a:t>Barnes</a:t>
            </a:r>
            <a:r>
              <a:rPr lang="en-IN" spc="165"/>
              <a:t> </a:t>
            </a:r>
            <a:r>
              <a:rPr lang="en-IN"/>
              <a:t>|</a:t>
            </a:r>
            <a:r>
              <a:rPr lang="en-IN" spc="145"/>
              <a:t> </a:t>
            </a:r>
            <a:r>
              <a:rPr lang="en-IN" spc="-20"/>
              <a:t>2022</a:t>
            </a:r>
            <a:endParaRPr lang="en-IN" spc="-20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95885">
              <a:lnSpc>
                <a:spcPct val="100000"/>
              </a:lnSpc>
              <a:spcBef>
                <a:spcPts val="50"/>
              </a:spcBef>
            </a:pPr>
            <a:fld id="{81D60167-4931-47E6-BA6A-407CBD079E47}" type="slidenum">
              <a:rPr lang="en-IN" spc="-50" smtClean="0"/>
              <a:t>‹#›</a:t>
            </a:fld>
            <a:endParaRPr lang="en-IN" spc="-50" dirty="0"/>
          </a:p>
        </p:txBody>
      </p:sp>
    </p:spTree>
    <p:extLst>
      <p:ext uri="{BB962C8B-B14F-4D97-AF65-F5344CB8AC3E}">
        <p14:creationId xmlns:p14="http://schemas.microsoft.com/office/powerpoint/2010/main" val="16629762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lang="en-IN"/>
              <a:t>IBM</a:t>
            </a:r>
            <a:r>
              <a:rPr lang="en-IN" spc="-15"/>
              <a:t> </a:t>
            </a:r>
            <a:r>
              <a:rPr lang="en-IN"/>
              <a:t>Applied</a:t>
            </a:r>
            <a:r>
              <a:rPr lang="en-IN" spc="-25"/>
              <a:t> </a:t>
            </a:r>
            <a:r>
              <a:rPr lang="en-IN"/>
              <a:t>Data </a:t>
            </a:r>
            <a:r>
              <a:rPr lang="en-IN" spc="-25"/>
              <a:t>Science</a:t>
            </a:r>
            <a:r>
              <a:rPr lang="en-IN" spc="-30"/>
              <a:t> </a:t>
            </a:r>
            <a:r>
              <a:rPr lang="en-IN"/>
              <a:t>Capstone</a:t>
            </a:r>
            <a:r>
              <a:rPr lang="en-IN" spc="180"/>
              <a:t> </a:t>
            </a:r>
            <a:r>
              <a:rPr lang="en-IN"/>
              <a:t>|</a:t>
            </a:r>
            <a:r>
              <a:rPr lang="en-IN" spc="130"/>
              <a:t> </a:t>
            </a:r>
            <a:r>
              <a:rPr lang="en-IN"/>
              <a:t>Daniel</a:t>
            </a:r>
            <a:r>
              <a:rPr lang="en-IN" spc="-10"/>
              <a:t> </a:t>
            </a:r>
            <a:r>
              <a:rPr lang="en-IN"/>
              <a:t>Barnes</a:t>
            </a:r>
            <a:r>
              <a:rPr lang="en-IN" spc="165"/>
              <a:t> </a:t>
            </a:r>
            <a:r>
              <a:rPr lang="en-IN"/>
              <a:t>|</a:t>
            </a:r>
            <a:r>
              <a:rPr lang="en-IN" spc="145"/>
              <a:t> </a:t>
            </a:r>
            <a:r>
              <a:rPr lang="en-IN" spc="-20"/>
              <a:t>2022</a:t>
            </a:r>
            <a:endParaRPr lang="en-IN" spc="-2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95885">
              <a:lnSpc>
                <a:spcPct val="100000"/>
              </a:lnSpc>
              <a:spcBef>
                <a:spcPts val="50"/>
              </a:spcBef>
            </a:pPr>
            <a:fld id="{81D60167-4931-47E6-BA6A-407CBD079E47}" type="slidenum">
              <a:rPr lang="en-IN" spc="-50" smtClean="0"/>
              <a:t>‹#›</a:t>
            </a:fld>
            <a:endParaRPr lang="en-IN" spc="-50" dirty="0"/>
          </a:p>
        </p:txBody>
      </p:sp>
    </p:spTree>
    <p:extLst>
      <p:ext uri="{BB962C8B-B14F-4D97-AF65-F5344CB8AC3E}">
        <p14:creationId xmlns:p14="http://schemas.microsoft.com/office/powerpoint/2010/main" val="30341177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5.png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10/3/2025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lang="en-IN"/>
              <a:t>IBM</a:t>
            </a:r>
            <a:r>
              <a:rPr lang="en-IN" spc="-15"/>
              <a:t> </a:t>
            </a:r>
            <a:r>
              <a:rPr lang="en-IN"/>
              <a:t>Applied</a:t>
            </a:r>
            <a:r>
              <a:rPr lang="en-IN" spc="-25"/>
              <a:t> </a:t>
            </a:r>
            <a:r>
              <a:rPr lang="en-IN"/>
              <a:t>Data </a:t>
            </a:r>
            <a:r>
              <a:rPr lang="en-IN" spc="-25"/>
              <a:t>Science</a:t>
            </a:r>
            <a:r>
              <a:rPr lang="en-IN" spc="-30"/>
              <a:t> </a:t>
            </a:r>
            <a:r>
              <a:rPr lang="en-IN"/>
              <a:t>Capstone</a:t>
            </a:r>
            <a:r>
              <a:rPr lang="en-IN" spc="180"/>
              <a:t> </a:t>
            </a:r>
            <a:r>
              <a:rPr lang="en-IN"/>
              <a:t>|</a:t>
            </a:r>
            <a:r>
              <a:rPr lang="en-IN" spc="130"/>
              <a:t> </a:t>
            </a:r>
            <a:r>
              <a:rPr lang="en-IN"/>
              <a:t>Daniel</a:t>
            </a:r>
            <a:r>
              <a:rPr lang="en-IN" spc="-10"/>
              <a:t> </a:t>
            </a:r>
            <a:r>
              <a:rPr lang="en-IN"/>
              <a:t>Barnes</a:t>
            </a:r>
            <a:r>
              <a:rPr lang="en-IN" spc="165"/>
              <a:t> </a:t>
            </a:r>
            <a:r>
              <a:rPr lang="en-IN"/>
              <a:t>|</a:t>
            </a:r>
            <a:r>
              <a:rPr lang="en-IN" spc="145"/>
              <a:t> </a:t>
            </a:r>
            <a:r>
              <a:rPr lang="en-IN" spc="-20"/>
              <a:t>2022</a:t>
            </a:r>
            <a:endParaRPr lang="en-IN" spc="-2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95885">
              <a:lnSpc>
                <a:spcPct val="100000"/>
              </a:lnSpc>
              <a:spcBef>
                <a:spcPts val="50"/>
              </a:spcBef>
            </a:pPr>
            <a:fld id="{81D60167-4931-47E6-BA6A-407CBD079E47}" type="slidenum">
              <a:rPr lang="en-IN" spc="-50" smtClean="0"/>
              <a:t>‹#›</a:t>
            </a:fld>
            <a:endParaRPr lang="en-IN" spc="-50" dirty="0"/>
          </a:p>
        </p:txBody>
      </p:sp>
    </p:spTree>
    <p:extLst>
      <p:ext uri="{BB962C8B-B14F-4D97-AF65-F5344CB8AC3E}">
        <p14:creationId xmlns:p14="http://schemas.microsoft.com/office/powerpoint/2010/main" val="267516205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  <p:sldLayoutId id="2147483679" r:id="rId13"/>
    <p:sldLayoutId id="2147483680" r:id="rId14"/>
    <p:sldLayoutId id="2147483681" r:id="rId15"/>
    <p:sldLayoutId id="2147483682" r:id="rId16"/>
    <p:sldLayoutId id="2147483683" r:id="rId17"/>
    <p:sldLayoutId id="2147483684" r:id="rId18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81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jpg"/><Relationship Id="rId5" Type="http://schemas.openxmlformats.org/officeDocument/2006/relationships/image" Target="../media/image13.png"/><Relationship Id="rId10" Type="http://schemas.openxmlformats.org/officeDocument/2006/relationships/image" Target="../media/image18.jp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7" Type="http://schemas.openxmlformats.org/officeDocument/2006/relationships/image" Target="../media/image96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987028" y="3270503"/>
            <a:ext cx="2722880" cy="2112010"/>
            <a:chOff x="8987028" y="3270503"/>
            <a:chExt cx="2722880" cy="211201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25712" y="3386327"/>
              <a:ext cx="2583942" cy="199567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8987028" y="3270503"/>
              <a:ext cx="315595" cy="317500"/>
            </a:xfrm>
            <a:custGeom>
              <a:avLst/>
              <a:gdLst/>
              <a:ahLst/>
              <a:cxnLst/>
              <a:rect l="l" t="t" r="r" b="b"/>
              <a:pathLst>
                <a:path w="315595" h="317500">
                  <a:moveTo>
                    <a:pt x="157733" y="0"/>
                  </a:moveTo>
                  <a:lnTo>
                    <a:pt x="107874" y="8083"/>
                  </a:lnTo>
                  <a:lnTo>
                    <a:pt x="64574" y="30589"/>
                  </a:lnTo>
                  <a:lnTo>
                    <a:pt x="30431" y="64904"/>
                  </a:lnTo>
                  <a:lnTo>
                    <a:pt x="8040" y="108411"/>
                  </a:lnTo>
                  <a:lnTo>
                    <a:pt x="0" y="158496"/>
                  </a:lnTo>
                  <a:lnTo>
                    <a:pt x="8040" y="208580"/>
                  </a:lnTo>
                  <a:lnTo>
                    <a:pt x="30431" y="252087"/>
                  </a:lnTo>
                  <a:lnTo>
                    <a:pt x="64574" y="286402"/>
                  </a:lnTo>
                  <a:lnTo>
                    <a:pt x="107874" y="308908"/>
                  </a:lnTo>
                  <a:lnTo>
                    <a:pt x="157733" y="316992"/>
                  </a:lnTo>
                  <a:lnTo>
                    <a:pt x="207593" y="308908"/>
                  </a:lnTo>
                  <a:lnTo>
                    <a:pt x="250893" y="286402"/>
                  </a:lnTo>
                  <a:lnTo>
                    <a:pt x="285036" y="252087"/>
                  </a:lnTo>
                  <a:lnTo>
                    <a:pt x="307427" y="208580"/>
                  </a:lnTo>
                  <a:lnTo>
                    <a:pt x="315468" y="158496"/>
                  </a:lnTo>
                  <a:lnTo>
                    <a:pt x="307427" y="108411"/>
                  </a:lnTo>
                  <a:lnTo>
                    <a:pt x="285036" y="64904"/>
                  </a:lnTo>
                  <a:lnTo>
                    <a:pt x="250893" y="30589"/>
                  </a:lnTo>
                  <a:lnTo>
                    <a:pt x="207593" y="8083"/>
                  </a:lnTo>
                  <a:lnTo>
                    <a:pt x="157733" y="0"/>
                  </a:lnTo>
                  <a:close/>
                </a:path>
              </a:pathLst>
            </a:custGeom>
            <a:solidFill>
              <a:srgbClr val="006F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78372" y="248967"/>
            <a:ext cx="3594735" cy="1306127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14" dirty="0"/>
              <a:t>EXECUTIVE</a:t>
            </a:r>
            <a:r>
              <a:rPr spc="-105" dirty="0"/>
              <a:t> </a:t>
            </a:r>
            <a:r>
              <a:rPr spc="-35" dirty="0"/>
              <a:t>SUMMARY</a:t>
            </a:r>
          </a:p>
        </p:txBody>
      </p:sp>
      <p:sp>
        <p:nvSpPr>
          <p:cNvPr id="22" name="object 22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95885">
              <a:lnSpc>
                <a:spcPct val="100000"/>
              </a:lnSpc>
              <a:spcBef>
                <a:spcPts val="50"/>
              </a:spcBef>
            </a:pPr>
            <a:fld id="{81D60167-4931-47E6-BA6A-407CBD079E47}" type="slidenum">
              <a:rPr spc="-50" dirty="0"/>
              <a:t>1</a:t>
            </a:fld>
            <a:endParaRPr spc="-50" dirty="0"/>
          </a:p>
        </p:txBody>
      </p:sp>
      <p:sp>
        <p:nvSpPr>
          <p:cNvPr id="6" name="object 6"/>
          <p:cNvSpPr txBox="1"/>
          <p:nvPr/>
        </p:nvSpPr>
        <p:spPr>
          <a:xfrm>
            <a:off x="372795" y="1593786"/>
            <a:ext cx="3533140" cy="768350"/>
          </a:xfrm>
          <a:prstGeom prst="rect">
            <a:avLst/>
          </a:prstGeom>
        </p:spPr>
        <p:txBody>
          <a:bodyPr vert="horz" wrap="square" lIns="0" tIns="990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80"/>
              </a:spcBef>
            </a:pPr>
            <a:r>
              <a:rPr sz="2000" spc="-10" dirty="0">
                <a:solidFill>
                  <a:srgbClr val="12ABDB"/>
                </a:solidFill>
                <a:latin typeface="Microsoft Sans Serif"/>
                <a:cs typeface="Microsoft Sans Serif"/>
              </a:rPr>
              <a:t>Summary</a:t>
            </a:r>
            <a:r>
              <a:rPr sz="2000" spc="-95" dirty="0">
                <a:solidFill>
                  <a:srgbClr val="12ABDB"/>
                </a:solidFill>
                <a:latin typeface="Microsoft Sans Serif"/>
                <a:cs typeface="Microsoft Sans Serif"/>
              </a:rPr>
              <a:t> </a:t>
            </a:r>
            <a:r>
              <a:rPr sz="2000" spc="140" dirty="0">
                <a:solidFill>
                  <a:srgbClr val="12ABDB"/>
                </a:solidFill>
                <a:latin typeface="Microsoft Sans Serif"/>
                <a:cs typeface="Microsoft Sans Serif"/>
              </a:rPr>
              <a:t>of</a:t>
            </a:r>
            <a:r>
              <a:rPr sz="2000" spc="-95" dirty="0">
                <a:solidFill>
                  <a:srgbClr val="12ABDB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12ABDB"/>
                </a:solidFill>
                <a:latin typeface="Microsoft Sans Serif"/>
                <a:cs typeface="Microsoft Sans Serif"/>
              </a:rPr>
              <a:t>Methodologies:</a:t>
            </a:r>
            <a:endParaRPr sz="2000" dirty="0">
              <a:latin typeface="Microsoft Sans Serif"/>
              <a:cs typeface="Microsoft Sans Serif"/>
            </a:endParaRPr>
          </a:p>
          <a:p>
            <a:pPr marL="196850">
              <a:lnSpc>
                <a:spcPct val="100000"/>
              </a:lnSpc>
              <a:spcBef>
                <a:spcPts val="605"/>
              </a:spcBef>
            </a:pPr>
            <a:r>
              <a:rPr sz="18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This</a:t>
            </a:r>
            <a:r>
              <a:rPr sz="1800" spc="-5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project</a:t>
            </a:r>
            <a:r>
              <a:rPr sz="18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follows</a:t>
            </a:r>
            <a:r>
              <a:rPr sz="18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FFFFFF"/>
                </a:solidFill>
                <a:latin typeface="Microsoft Sans Serif"/>
                <a:cs typeface="Microsoft Sans Serif"/>
              </a:rPr>
              <a:t>these</a:t>
            </a:r>
            <a:r>
              <a:rPr sz="18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steps:</a:t>
            </a:r>
            <a:endParaRPr sz="1800" dirty="0">
              <a:latin typeface="Microsoft Sans Serif"/>
              <a:cs typeface="Microsoft Sans Serif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89037" y="2362136"/>
            <a:ext cx="3594735" cy="1626235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700"/>
              </a:spcBef>
              <a:buClr>
                <a:srgbClr val="12ABDB"/>
              </a:buClr>
              <a:buFont typeface="Arial MT"/>
              <a:buChar char="•"/>
              <a:tabLst>
                <a:tab pos="469900" algn="l"/>
              </a:tabLst>
            </a:pP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Data</a:t>
            </a:r>
            <a:r>
              <a:rPr sz="16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Collection</a:t>
            </a:r>
            <a:endParaRPr sz="1600" dirty="0">
              <a:latin typeface="Microsoft Sans Serif"/>
              <a:cs typeface="Microsoft Sans Serif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12ABDB"/>
              </a:buClr>
              <a:buFont typeface="Arial MT"/>
              <a:buChar char="•"/>
              <a:tabLst>
                <a:tab pos="469900" algn="l"/>
              </a:tabLst>
            </a:pP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Data</a:t>
            </a:r>
            <a:r>
              <a:rPr sz="16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Wrangling</a:t>
            </a:r>
            <a:endParaRPr sz="1600" dirty="0">
              <a:latin typeface="Microsoft Sans Serif"/>
              <a:cs typeface="Microsoft Sans Serif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12ABDB"/>
              </a:buClr>
              <a:buFont typeface="Arial MT"/>
              <a:buChar char="•"/>
              <a:tabLst>
                <a:tab pos="469900" algn="l"/>
              </a:tabLst>
            </a:pP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Exploratory</a:t>
            </a:r>
            <a:r>
              <a:rPr sz="1600" spc="19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Data</a:t>
            </a:r>
            <a:r>
              <a:rPr sz="16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Analysis</a:t>
            </a:r>
            <a:endParaRPr sz="1600" dirty="0">
              <a:latin typeface="Microsoft Sans Serif"/>
              <a:cs typeface="Microsoft Sans Serif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12ABDB"/>
              </a:buClr>
              <a:buFont typeface="Arial MT"/>
              <a:buChar char="•"/>
              <a:tabLst>
                <a:tab pos="469900" algn="l"/>
              </a:tabLst>
            </a:pP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Interactive</a:t>
            </a:r>
            <a:r>
              <a:rPr sz="16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Visual</a:t>
            </a:r>
            <a:r>
              <a:rPr sz="16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Analytics</a:t>
            </a:r>
            <a:endParaRPr sz="1600" dirty="0">
              <a:latin typeface="Microsoft Sans Serif"/>
              <a:cs typeface="Microsoft Sans Serif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12ABDB"/>
              </a:buClr>
              <a:buFont typeface="Arial MT"/>
              <a:buChar char="•"/>
              <a:tabLst>
                <a:tab pos="469900" algn="l"/>
              </a:tabLst>
            </a:pP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Predictive</a:t>
            </a:r>
            <a:r>
              <a:rPr sz="16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Analysis</a:t>
            </a:r>
            <a:r>
              <a:rPr sz="160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(Classification)</a:t>
            </a:r>
            <a:endParaRPr sz="1600" dirty="0">
              <a:latin typeface="Microsoft Sans Serif"/>
              <a:cs typeface="Microsoft Sans Serif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31555" y="4348609"/>
            <a:ext cx="5209540" cy="2322830"/>
          </a:xfrm>
          <a:prstGeom prst="rect">
            <a:avLst/>
          </a:prstGeom>
        </p:spPr>
        <p:txBody>
          <a:bodyPr vert="horz" wrap="square" lIns="0" tIns="990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80"/>
              </a:spcBef>
            </a:pPr>
            <a:r>
              <a:rPr sz="2000" spc="-10" dirty="0">
                <a:solidFill>
                  <a:srgbClr val="12ABDB"/>
                </a:solidFill>
                <a:latin typeface="Microsoft Sans Serif"/>
                <a:cs typeface="Microsoft Sans Serif"/>
              </a:rPr>
              <a:t>Summary</a:t>
            </a:r>
            <a:r>
              <a:rPr sz="2000" spc="-95" dirty="0">
                <a:solidFill>
                  <a:srgbClr val="12ABDB"/>
                </a:solidFill>
                <a:latin typeface="Microsoft Sans Serif"/>
                <a:cs typeface="Microsoft Sans Serif"/>
              </a:rPr>
              <a:t> </a:t>
            </a:r>
            <a:r>
              <a:rPr sz="2000" spc="140" dirty="0">
                <a:solidFill>
                  <a:srgbClr val="12ABDB"/>
                </a:solidFill>
                <a:latin typeface="Microsoft Sans Serif"/>
                <a:cs typeface="Microsoft Sans Serif"/>
              </a:rPr>
              <a:t>of</a:t>
            </a:r>
            <a:r>
              <a:rPr sz="2000" spc="-95" dirty="0">
                <a:solidFill>
                  <a:srgbClr val="12ABDB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12ABDB"/>
                </a:solidFill>
                <a:latin typeface="Microsoft Sans Serif"/>
                <a:cs typeface="Microsoft Sans Serif"/>
              </a:rPr>
              <a:t>Results:</a:t>
            </a:r>
            <a:endParaRPr sz="2000" dirty="0">
              <a:latin typeface="Microsoft Sans Serif"/>
              <a:cs typeface="Microsoft Sans Serif"/>
            </a:endParaRPr>
          </a:p>
          <a:p>
            <a:pPr marL="196850" marR="5080">
              <a:lnSpc>
                <a:spcPct val="100000"/>
              </a:lnSpc>
              <a:spcBef>
                <a:spcPts val="605"/>
              </a:spcBef>
            </a:pPr>
            <a:r>
              <a:rPr sz="18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This</a:t>
            </a:r>
            <a:r>
              <a:rPr sz="18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project</a:t>
            </a:r>
            <a:r>
              <a:rPr sz="18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FFFFFF"/>
                </a:solidFill>
                <a:latin typeface="Microsoft Sans Serif"/>
                <a:cs typeface="Microsoft Sans Serif"/>
              </a:rPr>
              <a:t>produced</a:t>
            </a:r>
            <a:r>
              <a:rPr sz="18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18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following</a:t>
            </a:r>
            <a:r>
              <a:rPr sz="18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outputs</a:t>
            </a:r>
            <a:r>
              <a:rPr sz="18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and </a:t>
            </a:r>
            <a:r>
              <a:rPr sz="18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visualizations:</a:t>
            </a:r>
            <a:endParaRPr sz="1800" dirty="0">
              <a:latin typeface="Microsoft Sans Serif"/>
              <a:cs typeface="Microsoft Sans Serif"/>
            </a:endParaRPr>
          </a:p>
          <a:p>
            <a:pPr marL="832485" indent="-457200">
              <a:lnSpc>
                <a:spcPct val="100000"/>
              </a:lnSpc>
              <a:spcBef>
                <a:spcPts val="600"/>
              </a:spcBef>
              <a:buClr>
                <a:srgbClr val="12ABDB"/>
              </a:buClr>
              <a:buAutoNum type="arabicPeriod"/>
              <a:tabLst>
                <a:tab pos="832485" algn="l"/>
              </a:tabLst>
            </a:pP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Exploratory</a:t>
            </a:r>
            <a:r>
              <a:rPr sz="16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Data</a:t>
            </a:r>
            <a:r>
              <a:rPr sz="16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Analysis</a:t>
            </a:r>
            <a:r>
              <a:rPr sz="16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(EDA)</a:t>
            </a: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results</a:t>
            </a:r>
            <a:endParaRPr sz="1600" dirty="0">
              <a:latin typeface="Microsoft Sans Serif"/>
              <a:cs typeface="Microsoft Sans Serif"/>
            </a:endParaRPr>
          </a:p>
          <a:p>
            <a:pPr marL="832485" indent="-457200">
              <a:lnSpc>
                <a:spcPct val="100000"/>
              </a:lnSpc>
              <a:spcBef>
                <a:spcPts val="600"/>
              </a:spcBef>
              <a:buClr>
                <a:srgbClr val="12ABDB"/>
              </a:buClr>
              <a:buAutoNum type="arabicPeriod"/>
              <a:tabLst>
                <a:tab pos="832485" algn="l"/>
              </a:tabLst>
            </a:pP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Geospatial</a:t>
            </a:r>
            <a:r>
              <a:rPr sz="1600" spc="-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analytics</a:t>
            </a:r>
            <a:endParaRPr sz="1600" dirty="0">
              <a:latin typeface="Microsoft Sans Serif"/>
              <a:cs typeface="Microsoft Sans Serif"/>
            </a:endParaRPr>
          </a:p>
          <a:p>
            <a:pPr marL="832485" indent="-457200">
              <a:lnSpc>
                <a:spcPct val="100000"/>
              </a:lnSpc>
              <a:spcBef>
                <a:spcPts val="600"/>
              </a:spcBef>
              <a:buClr>
                <a:srgbClr val="12ABDB"/>
              </a:buClr>
              <a:buAutoNum type="arabicPeriod"/>
              <a:tabLst>
                <a:tab pos="832485" algn="l"/>
              </a:tabLst>
            </a:pP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Interactive</a:t>
            </a:r>
            <a:r>
              <a:rPr sz="1600" spc="3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dashboard</a:t>
            </a:r>
            <a:endParaRPr sz="1600" dirty="0">
              <a:latin typeface="Microsoft Sans Serif"/>
              <a:cs typeface="Microsoft Sans Serif"/>
            </a:endParaRPr>
          </a:p>
          <a:p>
            <a:pPr marL="832485" indent="-457200">
              <a:lnSpc>
                <a:spcPct val="100000"/>
              </a:lnSpc>
              <a:spcBef>
                <a:spcPts val="600"/>
              </a:spcBef>
              <a:buClr>
                <a:srgbClr val="12ABDB"/>
              </a:buClr>
              <a:buAutoNum type="arabicPeriod"/>
              <a:tabLst>
                <a:tab pos="832485" algn="l"/>
              </a:tabLst>
            </a:pP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Predictive</a:t>
            </a:r>
            <a:r>
              <a:rPr sz="16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analysis</a:t>
            </a:r>
            <a:r>
              <a:rPr sz="16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16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classification</a:t>
            </a:r>
            <a:r>
              <a:rPr sz="16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models</a:t>
            </a:r>
            <a:endParaRPr sz="1600" dirty="0">
              <a:latin typeface="Microsoft Sans Serif"/>
              <a:cs typeface="Microsoft Sans Serif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6239255" y="1463039"/>
            <a:ext cx="2570480" cy="1718310"/>
            <a:chOff x="6239255" y="1463039"/>
            <a:chExt cx="2570480" cy="1718310"/>
          </a:xfrm>
        </p:grpSpPr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70319" y="1577339"/>
              <a:ext cx="2439162" cy="1604010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6239255" y="1463039"/>
              <a:ext cx="315595" cy="318770"/>
            </a:xfrm>
            <a:custGeom>
              <a:avLst/>
              <a:gdLst/>
              <a:ahLst/>
              <a:cxnLst/>
              <a:rect l="l" t="t" r="r" b="b"/>
              <a:pathLst>
                <a:path w="315595" h="318769">
                  <a:moveTo>
                    <a:pt x="157734" y="0"/>
                  </a:moveTo>
                  <a:lnTo>
                    <a:pt x="107874" y="8113"/>
                  </a:lnTo>
                  <a:lnTo>
                    <a:pt x="64574" y="30711"/>
                  </a:lnTo>
                  <a:lnTo>
                    <a:pt x="30431" y="65178"/>
                  </a:lnTo>
                  <a:lnTo>
                    <a:pt x="8040" y="108898"/>
                  </a:lnTo>
                  <a:lnTo>
                    <a:pt x="0" y="159258"/>
                  </a:lnTo>
                  <a:lnTo>
                    <a:pt x="8040" y="209617"/>
                  </a:lnTo>
                  <a:lnTo>
                    <a:pt x="30431" y="253337"/>
                  </a:lnTo>
                  <a:lnTo>
                    <a:pt x="64574" y="287804"/>
                  </a:lnTo>
                  <a:lnTo>
                    <a:pt x="107874" y="310402"/>
                  </a:lnTo>
                  <a:lnTo>
                    <a:pt x="157734" y="318515"/>
                  </a:lnTo>
                  <a:lnTo>
                    <a:pt x="207593" y="310402"/>
                  </a:lnTo>
                  <a:lnTo>
                    <a:pt x="250893" y="287804"/>
                  </a:lnTo>
                  <a:lnTo>
                    <a:pt x="285036" y="253337"/>
                  </a:lnTo>
                  <a:lnTo>
                    <a:pt x="307427" y="209617"/>
                  </a:lnTo>
                  <a:lnTo>
                    <a:pt x="315468" y="159258"/>
                  </a:lnTo>
                  <a:lnTo>
                    <a:pt x="307427" y="108898"/>
                  </a:lnTo>
                  <a:lnTo>
                    <a:pt x="285036" y="65178"/>
                  </a:lnTo>
                  <a:lnTo>
                    <a:pt x="250893" y="30711"/>
                  </a:lnTo>
                  <a:lnTo>
                    <a:pt x="207593" y="8113"/>
                  </a:lnTo>
                  <a:lnTo>
                    <a:pt x="157734" y="0"/>
                  </a:lnTo>
                  <a:close/>
                </a:path>
              </a:pathLst>
            </a:custGeom>
            <a:solidFill>
              <a:srgbClr val="006F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" name="object 12"/>
          <p:cNvGrpSpPr/>
          <p:nvPr/>
        </p:nvGrpSpPr>
        <p:grpSpPr>
          <a:xfrm>
            <a:off x="8993123" y="1469136"/>
            <a:ext cx="2716530" cy="1706245"/>
            <a:chOff x="8993123" y="1469136"/>
            <a:chExt cx="2716530" cy="1706245"/>
          </a:xfrm>
        </p:grpSpPr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73895" y="1577340"/>
              <a:ext cx="2635757" cy="1597914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8993123" y="1469136"/>
              <a:ext cx="315595" cy="318770"/>
            </a:xfrm>
            <a:custGeom>
              <a:avLst/>
              <a:gdLst/>
              <a:ahLst/>
              <a:cxnLst/>
              <a:rect l="l" t="t" r="r" b="b"/>
              <a:pathLst>
                <a:path w="315595" h="318769">
                  <a:moveTo>
                    <a:pt x="157733" y="0"/>
                  </a:moveTo>
                  <a:lnTo>
                    <a:pt x="107874" y="8113"/>
                  </a:lnTo>
                  <a:lnTo>
                    <a:pt x="64574" y="30711"/>
                  </a:lnTo>
                  <a:lnTo>
                    <a:pt x="30431" y="65178"/>
                  </a:lnTo>
                  <a:lnTo>
                    <a:pt x="8040" y="108898"/>
                  </a:lnTo>
                  <a:lnTo>
                    <a:pt x="0" y="159258"/>
                  </a:lnTo>
                  <a:lnTo>
                    <a:pt x="8040" y="209617"/>
                  </a:lnTo>
                  <a:lnTo>
                    <a:pt x="30431" y="253337"/>
                  </a:lnTo>
                  <a:lnTo>
                    <a:pt x="64574" y="287804"/>
                  </a:lnTo>
                  <a:lnTo>
                    <a:pt x="107874" y="310402"/>
                  </a:lnTo>
                  <a:lnTo>
                    <a:pt x="157733" y="318515"/>
                  </a:lnTo>
                  <a:lnTo>
                    <a:pt x="207593" y="310402"/>
                  </a:lnTo>
                  <a:lnTo>
                    <a:pt x="250893" y="287804"/>
                  </a:lnTo>
                  <a:lnTo>
                    <a:pt x="285036" y="253337"/>
                  </a:lnTo>
                  <a:lnTo>
                    <a:pt x="307427" y="209617"/>
                  </a:lnTo>
                  <a:lnTo>
                    <a:pt x="315468" y="159258"/>
                  </a:lnTo>
                  <a:lnTo>
                    <a:pt x="307427" y="108898"/>
                  </a:lnTo>
                  <a:lnTo>
                    <a:pt x="285036" y="65178"/>
                  </a:lnTo>
                  <a:lnTo>
                    <a:pt x="250893" y="30711"/>
                  </a:lnTo>
                  <a:lnTo>
                    <a:pt x="207593" y="8113"/>
                  </a:lnTo>
                  <a:lnTo>
                    <a:pt x="157733" y="0"/>
                  </a:lnTo>
                  <a:close/>
                </a:path>
              </a:pathLst>
            </a:custGeom>
            <a:solidFill>
              <a:srgbClr val="006F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5" name="object 15"/>
          <p:cNvGrpSpPr/>
          <p:nvPr/>
        </p:nvGrpSpPr>
        <p:grpSpPr>
          <a:xfrm>
            <a:off x="6239255" y="3299459"/>
            <a:ext cx="2570480" cy="2837180"/>
            <a:chOff x="6239255" y="3299459"/>
            <a:chExt cx="2570480" cy="2837180"/>
          </a:xfrm>
        </p:grpSpPr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374891" y="3413759"/>
              <a:ext cx="2434590" cy="2722626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6239255" y="3299459"/>
              <a:ext cx="315595" cy="318770"/>
            </a:xfrm>
            <a:custGeom>
              <a:avLst/>
              <a:gdLst/>
              <a:ahLst/>
              <a:cxnLst/>
              <a:rect l="l" t="t" r="r" b="b"/>
              <a:pathLst>
                <a:path w="315595" h="318770">
                  <a:moveTo>
                    <a:pt x="157734" y="0"/>
                  </a:moveTo>
                  <a:lnTo>
                    <a:pt x="107874" y="8113"/>
                  </a:lnTo>
                  <a:lnTo>
                    <a:pt x="64574" y="30711"/>
                  </a:lnTo>
                  <a:lnTo>
                    <a:pt x="30431" y="65178"/>
                  </a:lnTo>
                  <a:lnTo>
                    <a:pt x="8040" y="108898"/>
                  </a:lnTo>
                  <a:lnTo>
                    <a:pt x="0" y="159257"/>
                  </a:lnTo>
                  <a:lnTo>
                    <a:pt x="8040" y="209617"/>
                  </a:lnTo>
                  <a:lnTo>
                    <a:pt x="30431" y="253337"/>
                  </a:lnTo>
                  <a:lnTo>
                    <a:pt x="64574" y="287804"/>
                  </a:lnTo>
                  <a:lnTo>
                    <a:pt x="107874" y="310402"/>
                  </a:lnTo>
                  <a:lnTo>
                    <a:pt x="157734" y="318515"/>
                  </a:lnTo>
                  <a:lnTo>
                    <a:pt x="207593" y="310402"/>
                  </a:lnTo>
                  <a:lnTo>
                    <a:pt x="250893" y="287804"/>
                  </a:lnTo>
                  <a:lnTo>
                    <a:pt x="285036" y="253337"/>
                  </a:lnTo>
                  <a:lnTo>
                    <a:pt x="307427" y="209617"/>
                  </a:lnTo>
                  <a:lnTo>
                    <a:pt x="315468" y="159257"/>
                  </a:lnTo>
                  <a:lnTo>
                    <a:pt x="307427" y="108898"/>
                  </a:lnTo>
                  <a:lnTo>
                    <a:pt x="285036" y="65178"/>
                  </a:lnTo>
                  <a:lnTo>
                    <a:pt x="250893" y="30711"/>
                  </a:lnTo>
                  <a:lnTo>
                    <a:pt x="207593" y="8113"/>
                  </a:lnTo>
                  <a:lnTo>
                    <a:pt x="157734" y="0"/>
                  </a:lnTo>
                  <a:close/>
                </a:path>
              </a:pathLst>
            </a:custGeom>
            <a:solidFill>
              <a:srgbClr val="006F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6343269" y="1518665"/>
            <a:ext cx="11176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1</a:t>
            </a:r>
            <a:endParaRPr sz="1200">
              <a:latin typeface="Microsoft Sans Serif"/>
              <a:cs typeface="Microsoft Sans Serif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9096247" y="1524761"/>
            <a:ext cx="11176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2</a:t>
            </a:r>
            <a:endParaRPr sz="1200">
              <a:latin typeface="Microsoft Sans Serif"/>
              <a:cs typeface="Microsoft Sans Serif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343269" y="3355340"/>
            <a:ext cx="11176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3</a:t>
            </a:r>
            <a:endParaRPr sz="1200">
              <a:latin typeface="Microsoft Sans Serif"/>
              <a:cs typeface="Microsoft Sans Serif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9090406" y="3325495"/>
            <a:ext cx="11176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4</a:t>
            </a:r>
            <a:endParaRPr sz="12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10" dirty="0"/>
              <a:t>GEOSPATIAL</a:t>
            </a:r>
            <a:r>
              <a:rPr spc="-55" dirty="0"/>
              <a:t> </a:t>
            </a:r>
            <a:r>
              <a:rPr spc="-105" dirty="0"/>
              <a:t>ANALYSIS</a:t>
            </a:r>
            <a:r>
              <a:rPr spc="-60" dirty="0"/>
              <a:t> </a:t>
            </a:r>
            <a:r>
              <a:rPr spc="530" dirty="0"/>
              <a:t>–</a:t>
            </a:r>
            <a:r>
              <a:rPr spc="-45" dirty="0"/>
              <a:t> </a:t>
            </a:r>
            <a:r>
              <a:rPr spc="-10" dirty="0">
                <a:solidFill>
                  <a:srgbClr val="12ABDB"/>
                </a:solidFill>
              </a:rPr>
              <a:t>FOLIUM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92074" y="1435354"/>
            <a:ext cx="9455150" cy="44843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solidFill>
                  <a:srgbClr val="12ABDB"/>
                </a:solidFill>
                <a:latin typeface="Microsoft Sans Serif"/>
                <a:cs typeface="Microsoft Sans Serif"/>
              </a:rPr>
              <a:t>The</a:t>
            </a:r>
            <a:r>
              <a:rPr sz="1600" spc="10" dirty="0">
                <a:solidFill>
                  <a:srgbClr val="12ABDB"/>
                </a:solidFill>
                <a:latin typeface="Microsoft Sans Serif"/>
                <a:cs typeface="Microsoft Sans Serif"/>
              </a:rPr>
              <a:t> </a:t>
            </a:r>
            <a:r>
              <a:rPr sz="1600" spc="55" dirty="0">
                <a:solidFill>
                  <a:srgbClr val="12ABDB"/>
                </a:solidFill>
                <a:latin typeface="Microsoft Sans Serif"/>
                <a:cs typeface="Microsoft Sans Serif"/>
              </a:rPr>
              <a:t>following</a:t>
            </a:r>
            <a:r>
              <a:rPr sz="1600" spc="65" dirty="0">
                <a:solidFill>
                  <a:srgbClr val="12ABDB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12ABDB"/>
                </a:solidFill>
                <a:latin typeface="Microsoft Sans Serif"/>
                <a:cs typeface="Microsoft Sans Serif"/>
              </a:rPr>
              <a:t>steps</a:t>
            </a:r>
            <a:r>
              <a:rPr sz="1600" spc="45" dirty="0">
                <a:solidFill>
                  <a:srgbClr val="12ABDB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12ABDB"/>
                </a:solidFill>
                <a:latin typeface="Microsoft Sans Serif"/>
                <a:cs typeface="Microsoft Sans Serif"/>
              </a:rPr>
              <a:t>were</a:t>
            </a:r>
            <a:r>
              <a:rPr sz="1600" spc="30" dirty="0">
                <a:solidFill>
                  <a:srgbClr val="12ABDB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12ABDB"/>
                </a:solidFill>
                <a:latin typeface="Microsoft Sans Serif"/>
                <a:cs typeface="Microsoft Sans Serif"/>
              </a:rPr>
              <a:t>taken</a:t>
            </a:r>
            <a:r>
              <a:rPr sz="1600" spc="45" dirty="0">
                <a:solidFill>
                  <a:srgbClr val="12ABDB"/>
                </a:solidFill>
                <a:latin typeface="Microsoft Sans Serif"/>
                <a:cs typeface="Microsoft Sans Serif"/>
              </a:rPr>
              <a:t> </a:t>
            </a:r>
            <a:r>
              <a:rPr sz="1600" spc="114" dirty="0">
                <a:solidFill>
                  <a:srgbClr val="12ABDB"/>
                </a:solidFill>
                <a:latin typeface="Microsoft Sans Serif"/>
                <a:cs typeface="Microsoft Sans Serif"/>
              </a:rPr>
              <a:t>to</a:t>
            </a:r>
            <a:r>
              <a:rPr sz="1600" spc="30" dirty="0">
                <a:solidFill>
                  <a:srgbClr val="12ABDB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12ABDB"/>
                </a:solidFill>
                <a:latin typeface="Microsoft Sans Serif"/>
                <a:cs typeface="Microsoft Sans Serif"/>
              </a:rPr>
              <a:t>visualize</a:t>
            </a:r>
            <a:r>
              <a:rPr sz="1600" spc="20" dirty="0">
                <a:solidFill>
                  <a:srgbClr val="12ABDB"/>
                </a:solidFill>
                <a:latin typeface="Microsoft Sans Serif"/>
                <a:cs typeface="Microsoft Sans Serif"/>
              </a:rPr>
              <a:t> </a:t>
            </a:r>
            <a:r>
              <a:rPr sz="1600" spc="65" dirty="0">
                <a:solidFill>
                  <a:srgbClr val="12ABDB"/>
                </a:solidFill>
                <a:latin typeface="Microsoft Sans Serif"/>
                <a:cs typeface="Microsoft Sans Serif"/>
              </a:rPr>
              <a:t>the</a:t>
            </a:r>
            <a:r>
              <a:rPr sz="1600" spc="30" dirty="0">
                <a:solidFill>
                  <a:srgbClr val="12ABDB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12ABDB"/>
                </a:solidFill>
                <a:latin typeface="Microsoft Sans Serif"/>
                <a:cs typeface="Microsoft Sans Serif"/>
              </a:rPr>
              <a:t>launch</a:t>
            </a:r>
            <a:r>
              <a:rPr sz="1600" spc="55" dirty="0">
                <a:solidFill>
                  <a:srgbClr val="12ABDB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12ABDB"/>
                </a:solidFill>
                <a:latin typeface="Microsoft Sans Serif"/>
                <a:cs typeface="Microsoft Sans Serif"/>
              </a:rPr>
              <a:t>data</a:t>
            </a:r>
            <a:r>
              <a:rPr sz="1600" spc="30" dirty="0">
                <a:solidFill>
                  <a:srgbClr val="12ABDB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12ABDB"/>
                </a:solidFill>
                <a:latin typeface="Microsoft Sans Serif"/>
                <a:cs typeface="Microsoft Sans Serif"/>
              </a:rPr>
              <a:t>on</a:t>
            </a:r>
            <a:r>
              <a:rPr sz="1600" spc="15" dirty="0">
                <a:solidFill>
                  <a:srgbClr val="12ABDB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12ABDB"/>
                </a:solidFill>
                <a:latin typeface="Microsoft Sans Serif"/>
                <a:cs typeface="Microsoft Sans Serif"/>
              </a:rPr>
              <a:t>an</a:t>
            </a:r>
            <a:r>
              <a:rPr sz="1600" spc="30" dirty="0">
                <a:solidFill>
                  <a:srgbClr val="12ABDB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12ABDB"/>
                </a:solidFill>
                <a:latin typeface="Microsoft Sans Serif"/>
                <a:cs typeface="Microsoft Sans Serif"/>
              </a:rPr>
              <a:t>interactive</a:t>
            </a:r>
            <a:r>
              <a:rPr sz="1600" spc="30" dirty="0">
                <a:solidFill>
                  <a:srgbClr val="12ABDB"/>
                </a:solidFill>
                <a:latin typeface="Microsoft Sans Serif"/>
                <a:cs typeface="Microsoft Sans Serif"/>
              </a:rPr>
              <a:t> </a:t>
            </a:r>
            <a:r>
              <a:rPr sz="1600" spc="-20" dirty="0">
                <a:solidFill>
                  <a:srgbClr val="12ABDB"/>
                </a:solidFill>
                <a:latin typeface="Microsoft Sans Serif"/>
                <a:cs typeface="Microsoft Sans Serif"/>
              </a:rPr>
              <a:t>map:</a:t>
            </a:r>
            <a:endParaRPr sz="1600" dirty="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1315"/>
              </a:spcBef>
            </a:pPr>
            <a:endParaRPr sz="1600" dirty="0">
              <a:latin typeface="Microsoft Sans Serif"/>
              <a:cs typeface="Microsoft Sans Serif"/>
            </a:endParaRPr>
          </a:p>
          <a:p>
            <a:pPr marL="469900" indent="-457200">
              <a:lnSpc>
                <a:spcPct val="100000"/>
              </a:lnSpc>
              <a:buAutoNum type="arabicPeriod"/>
              <a:tabLst>
                <a:tab pos="469900" algn="l"/>
              </a:tabLst>
            </a:pPr>
            <a:r>
              <a:rPr sz="1800" dirty="0">
                <a:solidFill>
                  <a:srgbClr val="FFFFFF"/>
                </a:solidFill>
                <a:latin typeface="Microsoft Sans Serif"/>
                <a:cs typeface="Microsoft Sans Serif"/>
              </a:rPr>
              <a:t>Mark</a:t>
            </a:r>
            <a:r>
              <a:rPr sz="18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FFFFFF"/>
                </a:solidFill>
                <a:latin typeface="Microsoft Sans Serif"/>
                <a:cs typeface="Microsoft Sans Serif"/>
              </a:rPr>
              <a:t>all</a:t>
            </a:r>
            <a:r>
              <a:rPr sz="18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</a:t>
            </a:r>
            <a:r>
              <a:rPr sz="18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FFFFFF"/>
                </a:solidFill>
                <a:latin typeface="Microsoft Sans Serif"/>
                <a:cs typeface="Microsoft Sans Serif"/>
              </a:rPr>
              <a:t>sites</a:t>
            </a:r>
            <a:r>
              <a:rPr sz="18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FFFFFF"/>
                </a:solidFill>
                <a:latin typeface="Microsoft Sans Serif"/>
                <a:cs typeface="Microsoft Sans Serif"/>
              </a:rPr>
              <a:t>on</a:t>
            </a:r>
            <a:r>
              <a:rPr sz="18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spc="-70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18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map</a:t>
            </a:r>
            <a:endParaRPr sz="1800" dirty="0">
              <a:latin typeface="Microsoft Sans Serif"/>
              <a:cs typeface="Microsoft Sans Serif"/>
            </a:endParaRPr>
          </a:p>
          <a:p>
            <a:pPr marL="660400" lvl="1" indent="-285115">
              <a:lnSpc>
                <a:spcPct val="100000"/>
              </a:lnSpc>
              <a:spcBef>
                <a:spcPts val="540"/>
              </a:spcBef>
              <a:buClr>
                <a:srgbClr val="12ABDB"/>
              </a:buClr>
              <a:buFont typeface="Arial MT"/>
              <a:buChar char="•"/>
              <a:tabLst>
                <a:tab pos="660400" algn="l"/>
              </a:tabLst>
            </a:pP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Initialise</a:t>
            </a:r>
            <a:r>
              <a:rPr sz="12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12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map</a:t>
            </a:r>
            <a:r>
              <a:rPr sz="12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using</a:t>
            </a:r>
            <a:r>
              <a:rPr sz="12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12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Folium</a:t>
            </a:r>
            <a:r>
              <a:rPr sz="12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10" dirty="0">
                <a:solidFill>
                  <a:srgbClr val="60AEEE"/>
                </a:solidFill>
                <a:latin typeface="Consolas"/>
                <a:cs typeface="Consolas"/>
              </a:rPr>
              <a:t>Map</a:t>
            </a:r>
            <a:r>
              <a:rPr sz="1200" spc="-345" dirty="0">
                <a:solidFill>
                  <a:srgbClr val="60AEEE"/>
                </a:solidFill>
                <a:latin typeface="Consolas"/>
                <a:cs typeface="Consolas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object</a:t>
            </a:r>
            <a:endParaRPr sz="1200" dirty="0">
              <a:latin typeface="Microsoft Sans Serif"/>
              <a:cs typeface="Microsoft Sans Serif"/>
            </a:endParaRPr>
          </a:p>
          <a:p>
            <a:pPr marL="660400" lvl="1" indent="-285115">
              <a:lnSpc>
                <a:spcPct val="100000"/>
              </a:lnSpc>
              <a:spcBef>
                <a:spcPts val="600"/>
              </a:spcBef>
              <a:buClr>
                <a:srgbClr val="12ABDB"/>
              </a:buClr>
              <a:buFont typeface="Arial MT"/>
              <a:buChar char="•"/>
              <a:tabLst>
                <a:tab pos="660400" algn="l"/>
              </a:tabLst>
            </a:pP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Add</a:t>
            </a:r>
            <a:r>
              <a:rPr sz="12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12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10" dirty="0">
                <a:solidFill>
                  <a:srgbClr val="60AEEE"/>
                </a:solidFill>
                <a:latin typeface="Consolas"/>
                <a:cs typeface="Consolas"/>
              </a:rPr>
              <a:t>folium.Circle</a:t>
            </a:r>
            <a:r>
              <a:rPr sz="1200" spc="-320" dirty="0">
                <a:solidFill>
                  <a:srgbClr val="60AEEE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and </a:t>
            </a:r>
            <a:r>
              <a:rPr sz="1200" spc="-10" dirty="0">
                <a:solidFill>
                  <a:srgbClr val="60AEEE"/>
                </a:solidFill>
                <a:latin typeface="Consolas"/>
                <a:cs typeface="Consolas"/>
              </a:rPr>
              <a:t>folium.Marker</a:t>
            </a:r>
            <a:r>
              <a:rPr sz="1200" spc="-330" dirty="0">
                <a:solidFill>
                  <a:srgbClr val="60AEEE"/>
                </a:solidFill>
                <a:latin typeface="Consolas"/>
                <a:cs typeface="Consolas"/>
              </a:rPr>
              <a:t> </a:t>
            </a:r>
            <a:r>
              <a:rPr sz="12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for</a:t>
            </a:r>
            <a:r>
              <a:rPr sz="12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each</a:t>
            </a:r>
            <a:r>
              <a:rPr sz="12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</a:t>
            </a:r>
            <a:r>
              <a:rPr sz="12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site</a:t>
            </a:r>
            <a:r>
              <a:rPr sz="12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on</a:t>
            </a:r>
            <a:r>
              <a:rPr sz="12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12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</a:t>
            </a:r>
            <a:r>
              <a:rPr sz="12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map</a:t>
            </a:r>
            <a:endParaRPr sz="1200" dirty="0">
              <a:latin typeface="Microsoft Sans Serif"/>
              <a:cs typeface="Microsoft Sans Serif"/>
            </a:endParaRPr>
          </a:p>
          <a:p>
            <a:pPr lvl="1">
              <a:lnSpc>
                <a:spcPct val="100000"/>
              </a:lnSpc>
              <a:spcBef>
                <a:spcPts val="1340"/>
              </a:spcBef>
              <a:buClr>
                <a:srgbClr val="12ABDB"/>
              </a:buClr>
              <a:buFont typeface="Arial MT"/>
              <a:buChar char="•"/>
            </a:pPr>
            <a:endParaRPr sz="1200" dirty="0">
              <a:latin typeface="Microsoft Sans Serif"/>
              <a:cs typeface="Microsoft Sans Serif"/>
            </a:endParaRPr>
          </a:p>
          <a:p>
            <a:pPr marL="469900" indent="-457200">
              <a:lnSpc>
                <a:spcPct val="100000"/>
              </a:lnSpc>
              <a:buAutoNum type="arabicPeriod"/>
              <a:tabLst>
                <a:tab pos="469900" algn="l"/>
              </a:tabLst>
            </a:pPr>
            <a:r>
              <a:rPr sz="1800" dirty="0">
                <a:solidFill>
                  <a:srgbClr val="FFFFFF"/>
                </a:solidFill>
                <a:latin typeface="Microsoft Sans Serif"/>
                <a:cs typeface="Microsoft Sans Serif"/>
              </a:rPr>
              <a:t>Mark</a:t>
            </a:r>
            <a:r>
              <a:rPr sz="18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18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success/failed</a:t>
            </a:r>
            <a:r>
              <a:rPr sz="18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launches</a:t>
            </a:r>
            <a:r>
              <a:rPr sz="18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for</a:t>
            </a:r>
            <a:r>
              <a:rPr sz="18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each</a:t>
            </a:r>
            <a:r>
              <a:rPr sz="18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FFFFFF"/>
                </a:solidFill>
                <a:latin typeface="Microsoft Sans Serif"/>
                <a:cs typeface="Microsoft Sans Serif"/>
              </a:rPr>
              <a:t>site</a:t>
            </a:r>
            <a:r>
              <a:rPr sz="18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FFFFFF"/>
                </a:solidFill>
                <a:latin typeface="Microsoft Sans Serif"/>
                <a:cs typeface="Microsoft Sans Serif"/>
              </a:rPr>
              <a:t>on</a:t>
            </a:r>
            <a:r>
              <a:rPr sz="18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spc="-70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18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map</a:t>
            </a:r>
            <a:endParaRPr sz="1800" dirty="0">
              <a:latin typeface="Microsoft Sans Serif"/>
              <a:cs typeface="Microsoft Sans Serif"/>
            </a:endParaRPr>
          </a:p>
          <a:p>
            <a:pPr marL="660400" lvl="1" indent="-285115">
              <a:lnSpc>
                <a:spcPct val="100000"/>
              </a:lnSpc>
              <a:spcBef>
                <a:spcPts val="600"/>
              </a:spcBef>
              <a:buClr>
                <a:srgbClr val="12ABDB"/>
              </a:buClr>
              <a:buFont typeface="Arial MT"/>
              <a:buChar char="•"/>
              <a:tabLst>
                <a:tab pos="660400" algn="l"/>
              </a:tabLst>
            </a:pPr>
            <a:r>
              <a:rPr sz="120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As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 many </a:t>
            </a:r>
            <a:r>
              <a:rPr sz="12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launches</a:t>
            </a:r>
            <a:r>
              <a:rPr sz="12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have </a:t>
            </a:r>
            <a:r>
              <a:rPr sz="12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12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same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coordinates,</a:t>
            </a:r>
            <a:r>
              <a:rPr sz="12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it</a:t>
            </a:r>
            <a:r>
              <a:rPr sz="12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makes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sense</a:t>
            </a:r>
            <a:r>
              <a:rPr sz="12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12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cluster them</a:t>
            </a:r>
            <a:r>
              <a:rPr sz="12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together.</a:t>
            </a:r>
            <a:endParaRPr sz="1200" dirty="0">
              <a:latin typeface="Microsoft Sans Serif"/>
              <a:cs typeface="Microsoft Sans Serif"/>
            </a:endParaRPr>
          </a:p>
          <a:p>
            <a:pPr marL="660400" lvl="1" indent="-285115">
              <a:lnSpc>
                <a:spcPct val="100000"/>
              </a:lnSpc>
              <a:spcBef>
                <a:spcPts val="605"/>
              </a:spcBef>
              <a:buClr>
                <a:srgbClr val="12ABDB"/>
              </a:buClr>
              <a:buFont typeface="Arial MT"/>
              <a:buChar char="•"/>
              <a:tabLst>
                <a:tab pos="660400" algn="l"/>
              </a:tabLst>
            </a:pP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Before</a:t>
            </a:r>
            <a:r>
              <a:rPr sz="12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clustering</a:t>
            </a:r>
            <a:r>
              <a:rPr sz="12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them,</a:t>
            </a:r>
            <a:r>
              <a:rPr sz="12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assign</a:t>
            </a:r>
            <a:r>
              <a:rPr sz="12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12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marker</a:t>
            </a:r>
            <a:r>
              <a:rPr sz="12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colour</a:t>
            </a:r>
            <a:r>
              <a:rPr sz="12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12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successful</a:t>
            </a:r>
            <a:r>
              <a:rPr sz="12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(class</a:t>
            </a:r>
            <a:r>
              <a:rPr sz="12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=</a:t>
            </a:r>
            <a:r>
              <a:rPr sz="12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1)</a:t>
            </a:r>
            <a:r>
              <a:rPr sz="12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65" dirty="0">
                <a:solidFill>
                  <a:srgbClr val="FFFFFF"/>
                </a:solidFill>
                <a:latin typeface="Microsoft Sans Serif"/>
                <a:cs typeface="Microsoft Sans Serif"/>
              </a:rPr>
              <a:t>as</a:t>
            </a:r>
            <a:r>
              <a:rPr sz="12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green,</a:t>
            </a:r>
            <a:r>
              <a:rPr sz="12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12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failed</a:t>
            </a:r>
            <a:r>
              <a:rPr sz="12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(class</a:t>
            </a:r>
            <a:r>
              <a:rPr sz="12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=</a:t>
            </a:r>
            <a:r>
              <a:rPr sz="12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0)</a:t>
            </a:r>
            <a:r>
              <a:rPr sz="12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65" dirty="0">
                <a:solidFill>
                  <a:srgbClr val="FFFFFF"/>
                </a:solidFill>
                <a:latin typeface="Microsoft Sans Serif"/>
                <a:cs typeface="Microsoft Sans Serif"/>
              </a:rPr>
              <a:t>as</a:t>
            </a:r>
            <a:r>
              <a:rPr sz="12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red.</a:t>
            </a:r>
            <a:endParaRPr sz="1200" dirty="0">
              <a:latin typeface="Microsoft Sans Serif"/>
              <a:cs typeface="Microsoft Sans Serif"/>
            </a:endParaRPr>
          </a:p>
          <a:p>
            <a:pPr marL="660400" lvl="1" indent="-285115">
              <a:lnSpc>
                <a:spcPct val="100000"/>
              </a:lnSpc>
              <a:spcBef>
                <a:spcPts val="540"/>
              </a:spcBef>
              <a:buClr>
                <a:srgbClr val="12ABDB"/>
              </a:buClr>
              <a:buFont typeface="Arial MT"/>
              <a:buChar char="•"/>
              <a:tabLst>
                <a:tab pos="660400" algn="l"/>
              </a:tabLst>
            </a:pP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1200" spc="-5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put</a:t>
            </a:r>
            <a:r>
              <a:rPr sz="12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12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launches</a:t>
            </a:r>
            <a:r>
              <a:rPr sz="12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into</a:t>
            </a:r>
            <a:r>
              <a:rPr sz="12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clusters,</a:t>
            </a:r>
            <a:r>
              <a:rPr sz="12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for</a:t>
            </a:r>
            <a:r>
              <a:rPr sz="12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each</a:t>
            </a:r>
            <a:r>
              <a:rPr sz="12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launch,</a:t>
            </a:r>
            <a:r>
              <a:rPr sz="12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add</a:t>
            </a:r>
            <a:r>
              <a:rPr sz="12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12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10" dirty="0">
                <a:solidFill>
                  <a:srgbClr val="60AEEE"/>
                </a:solidFill>
                <a:latin typeface="Consolas"/>
                <a:cs typeface="Consolas"/>
              </a:rPr>
              <a:t>folium.Marker</a:t>
            </a:r>
            <a:r>
              <a:rPr sz="1200" spc="-345" dirty="0">
                <a:solidFill>
                  <a:srgbClr val="60AEEE"/>
                </a:solidFill>
                <a:latin typeface="Consolas"/>
                <a:cs typeface="Consolas"/>
              </a:rPr>
              <a:t> </a:t>
            </a:r>
            <a:r>
              <a:rPr sz="12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12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12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10" dirty="0">
                <a:solidFill>
                  <a:srgbClr val="60AEEE"/>
                </a:solidFill>
                <a:latin typeface="Consolas"/>
                <a:cs typeface="Consolas"/>
              </a:rPr>
              <a:t>MarkerCluster()</a:t>
            </a:r>
            <a:r>
              <a:rPr sz="1200" spc="-345" dirty="0">
                <a:solidFill>
                  <a:srgbClr val="60AEEE"/>
                </a:solidFill>
                <a:latin typeface="Consolas"/>
                <a:cs typeface="Consolas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object.</a:t>
            </a:r>
            <a:endParaRPr sz="1200" dirty="0">
              <a:latin typeface="Microsoft Sans Serif"/>
              <a:cs typeface="Microsoft Sans Serif"/>
            </a:endParaRPr>
          </a:p>
          <a:p>
            <a:pPr marL="660400" lvl="1" indent="-285115">
              <a:lnSpc>
                <a:spcPct val="100000"/>
              </a:lnSpc>
              <a:spcBef>
                <a:spcPts val="600"/>
              </a:spcBef>
              <a:buClr>
                <a:srgbClr val="12ABDB"/>
              </a:buClr>
              <a:buFont typeface="Arial MT"/>
              <a:buChar char="•"/>
              <a:tabLst>
                <a:tab pos="660400" algn="l"/>
              </a:tabLst>
            </a:pP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Create an</a:t>
            </a:r>
            <a:r>
              <a:rPr sz="12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icon </a:t>
            </a:r>
            <a:r>
              <a:rPr sz="1200" spc="-55" dirty="0">
                <a:solidFill>
                  <a:srgbClr val="FFFFFF"/>
                </a:solidFill>
                <a:latin typeface="Microsoft Sans Serif"/>
                <a:cs typeface="Microsoft Sans Serif"/>
              </a:rPr>
              <a:t>as</a:t>
            </a:r>
            <a:r>
              <a:rPr sz="12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12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text</a:t>
            </a:r>
            <a:r>
              <a:rPr sz="12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label,</a:t>
            </a:r>
            <a:r>
              <a:rPr sz="12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assigning</a:t>
            </a:r>
            <a:r>
              <a:rPr sz="12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12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60AEEE"/>
                </a:solidFill>
                <a:latin typeface="Consolas"/>
                <a:cs typeface="Consolas"/>
              </a:rPr>
              <a:t>icon_color</a:t>
            </a:r>
            <a:r>
              <a:rPr sz="1200" spc="105" dirty="0">
                <a:solidFill>
                  <a:srgbClr val="60AEEE"/>
                </a:solidFill>
                <a:latin typeface="Consolas"/>
                <a:cs typeface="Consolas"/>
              </a:rPr>
              <a:t> </a:t>
            </a:r>
            <a:r>
              <a:rPr sz="1200" spc="-55" dirty="0">
                <a:solidFill>
                  <a:srgbClr val="FFFFFF"/>
                </a:solidFill>
                <a:latin typeface="Microsoft Sans Serif"/>
                <a:cs typeface="Microsoft Sans Serif"/>
              </a:rPr>
              <a:t>as</a:t>
            </a:r>
            <a:r>
              <a:rPr sz="12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10" dirty="0">
                <a:solidFill>
                  <a:srgbClr val="60AEEE"/>
                </a:solidFill>
                <a:latin typeface="Consolas"/>
                <a:cs typeface="Consolas"/>
              </a:rPr>
              <a:t>marker_colour</a:t>
            </a:r>
            <a:r>
              <a:rPr sz="1200" spc="-305" dirty="0">
                <a:solidFill>
                  <a:srgbClr val="60AEEE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determined</a:t>
            </a:r>
            <a:r>
              <a:rPr sz="12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previously.</a:t>
            </a:r>
            <a:endParaRPr sz="1200" dirty="0">
              <a:latin typeface="Microsoft Sans Serif"/>
              <a:cs typeface="Microsoft Sans Serif"/>
            </a:endParaRPr>
          </a:p>
          <a:p>
            <a:pPr lvl="1">
              <a:lnSpc>
                <a:spcPct val="100000"/>
              </a:lnSpc>
              <a:spcBef>
                <a:spcPts val="1340"/>
              </a:spcBef>
              <a:buClr>
                <a:srgbClr val="12ABDB"/>
              </a:buClr>
              <a:buFont typeface="Arial MT"/>
              <a:buChar char="•"/>
            </a:pPr>
            <a:endParaRPr sz="1200" dirty="0">
              <a:latin typeface="Microsoft Sans Serif"/>
              <a:cs typeface="Microsoft Sans Serif"/>
            </a:endParaRPr>
          </a:p>
          <a:p>
            <a:pPr marL="469900" indent="-457200">
              <a:lnSpc>
                <a:spcPct val="100000"/>
              </a:lnSpc>
              <a:buAutoNum type="arabicPeriod"/>
              <a:tabLst>
                <a:tab pos="469900" algn="l"/>
              </a:tabLst>
            </a:pPr>
            <a:r>
              <a:rPr sz="1800" dirty="0">
                <a:solidFill>
                  <a:srgbClr val="FFFFFF"/>
                </a:solidFill>
                <a:latin typeface="Microsoft Sans Serif"/>
                <a:cs typeface="Microsoft Sans Serif"/>
              </a:rPr>
              <a:t>Calculate</a:t>
            </a:r>
            <a:r>
              <a:rPr sz="1800" spc="-6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18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FFFFFF"/>
                </a:solidFill>
                <a:latin typeface="Microsoft Sans Serif"/>
                <a:cs typeface="Microsoft Sans Serif"/>
              </a:rPr>
              <a:t>distances</a:t>
            </a:r>
            <a:r>
              <a:rPr sz="18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between</a:t>
            </a:r>
            <a:r>
              <a:rPr sz="18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spc="-70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18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</a:t>
            </a:r>
            <a:r>
              <a:rPr sz="180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FFFFFF"/>
                </a:solidFill>
                <a:latin typeface="Microsoft Sans Serif"/>
                <a:cs typeface="Microsoft Sans Serif"/>
              </a:rPr>
              <a:t>site</a:t>
            </a:r>
            <a:r>
              <a:rPr sz="18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18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its</a:t>
            </a:r>
            <a:r>
              <a:rPr sz="180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proximities</a:t>
            </a:r>
            <a:endParaRPr sz="1800" dirty="0">
              <a:latin typeface="Microsoft Sans Serif"/>
              <a:cs typeface="Microsoft Sans Serif"/>
            </a:endParaRPr>
          </a:p>
          <a:p>
            <a:pPr marL="660400" lvl="1" indent="-285115">
              <a:lnSpc>
                <a:spcPct val="100000"/>
              </a:lnSpc>
              <a:spcBef>
                <a:spcPts val="545"/>
              </a:spcBef>
              <a:buClr>
                <a:srgbClr val="12ABDB"/>
              </a:buClr>
              <a:buFont typeface="Arial MT"/>
              <a:buChar char="•"/>
              <a:tabLst>
                <a:tab pos="660400" algn="l"/>
              </a:tabLst>
            </a:pP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To explore</a:t>
            </a:r>
            <a:r>
              <a:rPr sz="12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12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proximities</a:t>
            </a:r>
            <a:r>
              <a:rPr sz="12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12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</a:t>
            </a:r>
            <a:r>
              <a:rPr sz="12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sites,</a:t>
            </a:r>
            <a:r>
              <a:rPr sz="12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calculations</a:t>
            </a:r>
            <a:r>
              <a:rPr sz="12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12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distances</a:t>
            </a:r>
            <a:r>
              <a:rPr sz="12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between</a:t>
            </a:r>
            <a:r>
              <a:rPr sz="12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points</a:t>
            </a:r>
            <a:r>
              <a:rPr sz="12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can</a:t>
            </a:r>
            <a:r>
              <a:rPr sz="12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be</a:t>
            </a:r>
            <a:r>
              <a:rPr sz="12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made</a:t>
            </a:r>
            <a:r>
              <a:rPr sz="12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using</a:t>
            </a:r>
            <a:r>
              <a:rPr sz="12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12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10" dirty="0">
                <a:solidFill>
                  <a:srgbClr val="D59D68"/>
                </a:solidFill>
                <a:latin typeface="Consolas"/>
                <a:cs typeface="Consolas"/>
              </a:rPr>
              <a:t>Lat</a:t>
            </a:r>
            <a:r>
              <a:rPr sz="1200" spc="-310" dirty="0">
                <a:solidFill>
                  <a:srgbClr val="D59D68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12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10" dirty="0">
                <a:solidFill>
                  <a:srgbClr val="D59D68"/>
                </a:solidFill>
                <a:latin typeface="Consolas"/>
                <a:cs typeface="Consolas"/>
              </a:rPr>
              <a:t>Long</a:t>
            </a:r>
            <a:r>
              <a:rPr sz="1200" spc="-310" dirty="0">
                <a:solidFill>
                  <a:srgbClr val="D59D68"/>
                </a:solidFill>
                <a:latin typeface="Consolas"/>
                <a:cs typeface="Consolas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values.</a:t>
            </a:r>
            <a:endParaRPr sz="1200" dirty="0">
              <a:latin typeface="Microsoft Sans Serif"/>
              <a:cs typeface="Microsoft Sans Serif"/>
            </a:endParaRPr>
          </a:p>
          <a:p>
            <a:pPr marL="660400" lvl="1" indent="-285115">
              <a:lnSpc>
                <a:spcPct val="100000"/>
              </a:lnSpc>
              <a:spcBef>
                <a:spcPts val="600"/>
              </a:spcBef>
              <a:buClr>
                <a:srgbClr val="12ABDB"/>
              </a:buClr>
              <a:buFont typeface="Arial MT"/>
              <a:buChar char="•"/>
              <a:tabLst>
                <a:tab pos="660400" algn="l"/>
              </a:tabLst>
            </a:pPr>
            <a:r>
              <a:rPr sz="12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After</a:t>
            </a:r>
            <a:r>
              <a:rPr sz="12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marking</a:t>
            </a:r>
            <a:r>
              <a:rPr sz="12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12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point</a:t>
            </a:r>
            <a:r>
              <a:rPr sz="12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using</a:t>
            </a:r>
            <a:r>
              <a:rPr sz="12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12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10" dirty="0">
                <a:solidFill>
                  <a:srgbClr val="D59D68"/>
                </a:solidFill>
                <a:latin typeface="Consolas"/>
                <a:cs typeface="Consolas"/>
              </a:rPr>
              <a:t>Lat</a:t>
            </a:r>
            <a:r>
              <a:rPr sz="1200" spc="-340" dirty="0">
                <a:solidFill>
                  <a:srgbClr val="D59D68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12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10" dirty="0">
                <a:solidFill>
                  <a:srgbClr val="D59D68"/>
                </a:solidFill>
                <a:latin typeface="Consolas"/>
                <a:cs typeface="Consolas"/>
              </a:rPr>
              <a:t>Long</a:t>
            </a:r>
            <a:r>
              <a:rPr sz="1200" spc="-350" dirty="0">
                <a:solidFill>
                  <a:srgbClr val="D59D68"/>
                </a:solidFill>
                <a:latin typeface="Consolas"/>
                <a:cs typeface="Consolas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values,</a:t>
            </a:r>
            <a:r>
              <a:rPr sz="12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create</a:t>
            </a:r>
            <a:r>
              <a:rPr sz="12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12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10" dirty="0">
                <a:solidFill>
                  <a:srgbClr val="60AEEE"/>
                </a:solidFill>
                <a:latin typeface="Consolas"/>
                <a:cs typeface="Consolas"/>
              </a:rPr>
              <a:t>folium.Marker</a:t>
            </a:r>
            <a:r>
              <a:rPr sz="1200" spc="-310" dirty="0">
                <a:solidFill>
                  <a:srgbClr val="60AEEE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object </a:t>
            </a:r>
            <a:r>
              <a:rPr sz="12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 show</a:t>
            </a:r>
            <a:r>
              <a:rPr sz="12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distance.</a:t>
            </a:r>
            <a:endParaRPr sz="1200" dirty="0">
              <a:latin typeface="Microsoft Sans Serif"/>
              <a:cs typeface="Microsoft Sans Serif"/>
            </a:endParaRPr>
          </a:p>
          <a:p>
            <a:pPr marL="660400" lvl="1" indent="-285115">
              <a:lnSpc>
                <a:spcPct val="100000"/>
              </a:lnSpc>
              <a:spcBef>
                <a:spcPts val="600"/>
              </a:spcBef>
              <a:buClr>
                <a:srgbClr val="12ABDB"/>
              </a:buClr>
              <a:buFont typeface="Arial MT"/>
              <a:buChar char="•"/>
              <a:tabLst>
                <a:tab pos="660400" algn="l"/>
              </a:tabLst>
            </a:pP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To display</a:t>
            </a:r>
            <a:r>
              <a:rPr sz="12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12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distance</a:t>
            </a:r>
            <a:r>
              <a:rPr sz="12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line</a:t>
            </a:r>
            <a:r>
              <a:rPr sz="12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between</a:t>
            </a:r>
            <a:r>
              <a:rPr sz="12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two</a:t>
            </a:r>
            <a:r>
              <a:rPr sz="12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points,</a:t>
            </a:r>
            <a:r>
              <a:rPr sz="12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draw</a:t>
            </a:r>
            <a:r>
              <a:rPr sz="12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12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10" dirty="0">
                <a:solidFill>
                  <a:srgbClr val="60AEEE"/>
                </a:solidFill>
                <a:latin typeface="Consolas"/>
                <a:cs typeface="Consolas"/>
              </a:rPr>
              <a:t>folium.PolyLine</a:t>
            </a:r>
            <a:r>
              <a:rPr sz="1200" spc="-285" dirty="0">
                <a:solidFill>
                  <a:srgbClr val="60AEEE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12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add</a:t>
            </a:r>
            <a:r>
              <a:rPr sz="12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this</a:t>
            </a:r>
            <a:r>
              <a:rPr sz="12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12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12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map.</a:t>
            </a:r>
            <a:endParaRPr sz="1200" dirty="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2074" y="495045"/>
            <a:ext cx="6705600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80" dirty="0"/>
              <a:t>INTERACTIVE</a:t>
            </a:r>
            <a:r>
              <a:rPr spc="-90" dirty="0"/>
              <a:t> </a:t>
            </a:r>
            <a:r>
              <a:rPr spc="-55" dirty="0"/>
              <a:t>DASHBOARD</a:t>
            </a:r>
            <a:r>
              <a:rPr spc="-100" dirty="0"/>
              <a:t> </a:t>
            </a:r>
            <a:r>
              <a:rPr spc="530" dirty="0"/>
              <a:t>–</a:t>
            </a:r>
            <a:r>
              <a:rPr spc="-85" dirty="0"/>
              <a:t> </a:t>
            </a:r>
            <a:r>
              <a:rPr spc="-80" dirty="0">
                <a:solidFill>
                  <a:srgbClr val="12ABDB"/>
                </a:solidFill>
              </a:rPr>
              <a:t>PLOTLY</a:t>
            </a:r>
            <a:r>
              <a:rPr spc="-95" dirty="0">
                <a:solidFill>
                  <a:srgbClr val="12ABDB"/>
                </a:solidFill>
              </a:rPr>
              <a:t> </a:t>
            </a:r>
            <a:r>
              <a:rPr spc="-20" dirty="0">
                <a:solidFill>
                  <a:srgbClr val="12ABDB"/>
                </a:solidFill>
              </a:rPr>
              <a:t>DASH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16137" y="2057400"/>
            <a:ext cx="10123525" cy="385323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solidFill>
                  <a:srgbClr val="12ABDB"/>
                </a:solidFill>
                <a:latin typeface="Microsoft Sans Serif"/>
                <a:cs typeface="Microsoft Sans Serif"/>
              </a:rPr>
              <a:t>The</a:t>
            </a:r>
            <a:r>
              <a:rPr sz="1600" spc="10" dirty="0">
                <a:solidFill>
                  <a:srgbClr val="12ABDB"/>
                </a:solidFill>
                <a:latin typeface="Microsoft Sans Serif"/>
                <a:cs typeface="Microsoft Sans Serif"/>
              </a:rPr>
              <a:t> </a:t>
            </a:r>
            <a:r>
              <a:rPr sz="1600" spc="55" dirty="0">
                <a:solidFill>
                  <a:srgbClr val="12ABDB"/>
                </a:solidFill>
                <a:latin typeface="Microsoft Sans Serif"/>
                <a:cs typeface="Microsoft Sans Serif"/>
              </a:rPr>
              <a:t>following</a:t>
            </a:r>
            <a:r>
              <a:rPr sz="1600" spc="60" dirty="0">
                <a:solidFill>
                  <a:srgbClr val="12ABDB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12ABDB"/>
                </a:solidFill>
                <a:latin typeface="Microsoft Sans Serif"/>
                <a:cs typeface="Microsoft Sans Serif"/>
              </a:rPr>
              <a:t>plots</a:t>
            </a:r>
            <a:r>
              <a:rPr sz="1600" spc="60" dirty="0">
                <a:solidFill>
                  <a:srgbClr val="12ABDB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12ABDB"/>
                </a:solidFill>
                <a:latin typeface="Microsoft Sans Serif"/>
                <a:cs typeface="Microsoft Sans Serif"/>
              </a:rPr>
              <a:t>were</a:t>
            </a:r>
            <a:r>
              <a:rPr sz="1600" spc="25" dirty="0">
                <a:solidFill>
                  <a:srgbClr val="12ABDB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12ABDB"/>
                </a:solidFill>
                <a:latin typeface="Microsoft Sans Serif"/>
                <a:cs typeface="Microsoft Sans Serif"/>
              </a:rPr>
              <a:t>added</a:t>
            </a:r>
            <a:r>
              <a:rPr sz="1600" spc="40" dirty="0">
                <a:solidFill>
                  <a:srgbClr val="12ABDB"/>
                </a:solidFill>
                <a:latin typeface="Microsoft Sans Serif"/>
                <a:cs typeface="Microsoft Sans Serif"/>
              </a:rPr>
              <a:t> </a:t>
            </a:r>
            <a:r>
              <a:rPr sz="1600" spc="114" dirty="0">
                <a:solidFill>
                  <a:srgbClr val="12ABDB"/>
                </a:solidFill>
                <a:latin typeface="Microsoft Sans Serif"/>
                <a:cs typeface="Microsoft Sans Serif"/>
              </a:rPr>
              <a:t>to</a:t>
            </a:r>
            <a:r>
              <a:rPr sz="1600" spc="10" dirty="0">
                <a:solidFill>
                  <a:srgbClr val="12ABDB"/>
                </a:solidFill>
                <a:latin typeface="Microsoft Sans Serif"/>
                <a:cs typeface="Microsoft Sans Serif"/>
              </a:rPr>
              <a:t> </a:t>
            </a:r>
            <a:r>
              <a:rPr sz="1600" spc="-70" dirty="0">
                <a:solidFill>
                  <a:srgbClr val="12ABDB"/>
                </a:solidFill>
                <a:latin typeface="Microsoft Sans Serif"/>
                <a:cs typeface="Microsoft Sans Serif"/>
              </a:rPr>
              <a:t>a</a:t>
            </a:r>
            <a:r>
              <a:rPr sz="1600" spc="15" dirty="0">
                <a:solidFill>
                  <a:srgbClr val="12ABDB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12ABDB"/>
                </a:solidFill>
                <a:latin typeface="Microsoft Sans Serif"/>
                <a:cs typeface="Microsoft Sans Serif"/>
              </a:rPr>
              <a:t>Plotly</a:t>
            </a:r>
            <a:r>
              <a:rPr sz="1600" spc="90" dirty="0">
                <a:solidFill>
                  <a:srgbClr val="12ABDB"/>
                </a:solidFill>
                <a:latin typeface="Microsoft Sans Serif"/>
                <a:cs typeface="Microsoft Sans Serif"/>
              </a:rPr>
              <a:t> </a:t>
            </a:r>
            <a:r>
              <a:rPr sz="1600" spc="-35" dirty="0">
                <a:solidFill>
                  <a:srgbClr val="12ABDB"/>
                </a:solidFill>
                <a:latin typeface="Microsoft Sans Serif"/>
                <a:cs typeface="Microsoft Sans Serif"/>
              </a:rPr>
              <a:t>Dash</a:t>
            </a:r>
            <a:r>
              <a:rPr sz="1600" spc="20" dirty="0">
                <a:solidFill>
                  <a:srgbClr val="12ABDB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12ABDB"/>
                </a:solidFill>
                <a:latin typeface="Microsoft Sans Serif"/>
                <a:cs typeface="Microsoft Sans Serif"/>
              </a:rPr>
              <a:t>dashboard</a:t>
            </a:r>
            <a:r>
              <a:rPr sz="1600" spc="55" dirty="0">
                <a:solidFill>
                  <a:srgbClr val="12ABDB"/>
                </a:solidFill>
                <a:latin typeface="Microsoft Sans Serif"/>
                <a:cs typeface="Microsoft Sans Serif"/>
              </a:rPr>
              <a:t> </a:t>
            </a:r>
            <a:r>
              <a:rPr sz="1600" spc="114" dirty="0">
                <a:solidFill>
                  <a:srgbClr val="12ABDB"/>
                </a:solidFill>
                <a:latin typeface="Microsoft Sans Serif"/>
                <a:cs typeface="Microsoft Sans Serif"/>
              </a:rPr>
              <a:t>to</a:t>
            </a:r>
            <a:r>
              <a:rPr sz="1600" spc="15" dirty="0">
                <a:solidFill>
                  <a:srgbClr val="12ABDB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12ABDB"/>
                </a:solidFill>
                <a:latin typeface="Microsoft Sans Serif"/>
                <a:cs typeface="Microsoft Sans Serif"/>
              </a:rPr>
              <a:t>have</a:t>
            </a:r>
            <a:r>
              <a:rPr sz="1600" spc="25" dirty="0">
                <a:solidFill>
                  <a:srgbClr val="12ABDB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12ABDB"/>
                </a:solidFill>
                <a:latin typeface="Microsoft Sans Serif"/>
                <a:cs typeface="Microsoft Sans Serif"/>
              </a:rPr>
              <a:t>an</a:t>
            </a:r>
            <a:r>
              <a:rPr sz="1600" spc="10" dirty="0">
                <a:solidFill>
                  <a:srgbClr val="12ABDB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12ABDB"/>
                </a:solidFill>
                <a:latin typeface="Microsoft Sans Serif"/>
                <a:cs typeface="Microsoft Sans Serif"/>
              </a:rPr>
              <a:t>interactive</a:t>
            </a:r>
            <a:r>
              <a:rPr sz="1600" spc="35" dirty="0">
                <a:solidFill>
                  <a:srgbClr val="12ABDB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12ABDB"/>
                </a:solidFill>
                <a:latin typeface="Microsoft Sans Serif"/>
                <a:cs typeface="Microsoft Sans Serif"/>
              </a:rPr>
              <a:t>visualisation</a:t>
            </a:r>
            <a:r>
              <a:rPr sz="1600" spc="40" dirty="0">
                <a:solidFill>
                  <a:srgbClr val="12ABDB"/>
                </a:solidFill>
                <a:latin typeface="Microsoft Sans Serif"/>
                <a:cs typeface="Microsoft Sans Serif"/>
              </a:rPr>
              <a:t> </a:t>
            </a:r>
            <a:r>
              <a:rPr sz="1600" spc="100" dirty="0">
                <a:solidFill>
                  <a:srgbClr val="12ABDB"/>
                </a:solidFill>
                <a:latin typeface="Microsoft Sans Serif"/>
                <a:cs typeface="Microsoft Sans Serif"/>
              </a:rPr>
              <a:t>of</a:t>
            </a:r>
            <a:r>
              <a:rPr sz="1600" spc="30" dirty="0">
                <a:solidFill>
                  <a:srgbClr val="12ABDB"/>
                </a:solidFill>
                <a:latin typeface="Microsoft Sans Serif"/>
                <a:cs typeface="Microsoft Sans Serif"/>
              </a:rPr>
              <a:t> </a:t>
            </a:r>
            <a:r>
              <a:rPr sz="1600" spc="65" dirty="0">
                <a:solidFill>
                  <a:srgbClr val="12ABDB"/>
                </a:solidFill>
                <a:latin typeface="Microsoft Sans Serif"/>
                <a:cs typeface="Microsoft Sans Serif"/>
              </a:rPr>
              <a:t>the</a:t>
            </a:r>
            <a:r>
              <a:rPr sz="1600" spc="60" dirty="0">
                <a:solidFill>
                  <a:srgbClr val="12ABDB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12ABDB"/>
                </a:solidFill>
                <a:latin typeface="Microsoft Sans Serif"/>
                <a:cs typeface="Microsoft Sans Serif"/>
              </a:rPr>
              <a:t>data:</a:t>
            </a:r>
            <a:endParaRPr sz="1600" dirty="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1705"/>
              </a:spcBef>
            </a:pPr>
            <a:endParaRPr sz="1600" dirty="0">
              <a:latin typeface="Microsoft Sans Serif"/>
              <a:cs typeface="Microsoft Sans Serif"/>
            </a:endParaRPr>
          </a:p>
          <a:p>
            <a:pPr marL="469900" indent="-457200">
              <a:lnSpc>
                <a:spcPct val="100000"/>
              </a:lnSpc>
              <a:buAutoNum type="arabicPeriod"/>
              <a:tabLst>
                <a:tab pos="469900" algn="l"/>
              </a:tabLst>
            </a:pPr>
            <a:r>
              <a:rPr sz="20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Pie</a:t>
            </a:r>
            <a:r>
              <a:rPr sz="20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chart</a:t>
            </a:r>
            <a:r>
              <a:rPr sz="20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(</a:t>
            </a:r>
            <a:r>
              <a:rPr sz="2000" spc="-10" dirty="0">
                <a:solidFill>
                  <a:srgbClr val="60AEEE"/>
                </a:solidFill>
                <a:latin typeface="Consolas"/>
                <a:cs typeface="Consolas"/>
              </a:rPr>
              <a:t>px.pie()</a:t>
            </a:r>
            <a:r>
              <a:rPr sz="20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)</a:t>
            </a:r>
            <a:r>
              <a:rPr sz="20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showing</a:t>
            </a:r>
            <a:r>
              <a:rPr sz="2000" spc="-6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0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total</a:t>
            </a:r>
            <a:r>
              <a:rPr sz="20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successful</a:t>
            </a:r>
            <a:r>
              <a:rPr sz="20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launches</a:t>
            </a:r>
            <a:r>
              <a:rPr sz="200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per</a:t>
            </a:r>
            <a:r>
              <a:rPr sz="20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site</a:t>
            </a:r>
            <a:endParaRPr sz="2000" dirty="0">
              <a:latin typeface="Microsoft Sans Serif"/>
              <a:cs typeface="Microsoft Sans Serif"/>
            </a:endParaRPr>
          </a:p>
          <a:p>
            <a:pPr marL="534035" lvl="1" indent="-343535">
              <a:lnSpc>
                <a:spcPct val="100000"/>
              </a:lnSpc>
              <a:spcBef>
                <a:spcPts val="690"/>
              </a:spcBef>
              <a:buClr>
                <a:srgbClr val="006FAC"/>
              </a:buClr>
              <a:buFont typeface="Arial MT"/>
              <a:buChar char="•"/>
              <a:tabLst>
                <a:tab pos="534035" algn="l"/>
              </a:tabLst>
            </a:pPr>
            <a:r>
              <a:rPr sz="18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This</a:t>
            </a:r>
            <a:r>
              <a:rPr sz="1800" spc="-6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makes</a:t>
            </a:r>
            <a:r>
              <a:rPr sz="18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it</a:t>
            </a:r>
            <a:r>
              <a:rPr sz="180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FFFFFF"/>
                </a:solidFill>
                <a:latin typeface="Microsoft Sans Serif"/>
                <a:cs typeface="Microsoft Sans Serif"/>
              </a:rPr>
              <a:t>clear</a:t>
            </a:r>
            <a:r>
              <a:rPr sz="18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18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see</a:t>
            </a:r>
            <a:r>
              <a:rPr sz="1800" spc="-5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FFFFFF"/>
                </a:solidFill>
                <a:latin typeface="Microsoft Sans Serif"/>
                <a:cs typeface="Microsoft Sans Serif"/>
              </a:rPr>
              <a:t>which</a:t>
            </a:r>
            <a:r>
              <a:rPr sz="18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FFFFFF"/>
                </a:solidFill>
                <a:latin typeface="Microsoft Sans Serif"/>
                <a:cs typeface="Microsoft Sans Serif"/>
              </a:rPr>
              <a:t>sites</a:t>
            </a:r>
            <a:r>
              <a:rPr sz="1800" spc="-5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FFFFFF"/>
                </a:solidFill>
                <a:latin typeface="Microsoft Sans Serif"/>
                <a:cs typeface="Microsoft Sans Serif"/>
              </a:rPr>
              <a:t>are</a:t>
            </a:r>
            <a:r>
              <a:rPr sz="18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most</a:t>
            </a:r>
            <a:r>
              <a:rPr sz="18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successful</a:t>
            </a:r>
            <a:endParaRPr sz="1800" dirty="0">
              <a:latin typeface="Microsoft Sans Serif"/>
              <a:cs typeface="Microsoft Sans Serif"/>
            </a:endParaRPr>
          </a:p>
          <a:p>
            <a:pPr marL="534035" marR="5080" lvl="1" indent="-343535">
              <a:lnSpc>
                <a:spcPct val="104800"/>
              </a:lnSpc>
              <a:spcBef>
                <a:spcPts val="370"/>
              </a:spcBef>
              <a:buClr>
                <a:srgbClr val="006FAC"/>
              </a:buClr>
              <a:buFont typeface="Arial MT"/>
              <a:buChar char="•"/>
              <a:tabLst>
                <a:tab pos="534035" algn="l"/>
              </a:tabLst>
            </a:pPr>
            <a:r>
              <a:rPr sz="18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18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FFFFFF"/>
                </a:solidFill>
                <a:latin typeface="Microsoft Sans Serif"/>
                <a:cs typeface="Microsoft Sans Serif"/>
              </a:rPr>
              <a:t>chart</a:t>
            </a:r>
            <a:r>
              <a:rPr sz="18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FFFFFF"/>
                </a:solidFill>
                <a:latin typeface="Microsoft Sans Serif"/>
                <a:cs typeface="Microsoft Sans Serif"/>
              </a:rPr>
              <a:t>could</a:t>
            </a:r>
            <a:r>
              <a:rPr sz="18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FFFFFF"/>
                </a:solidFill>
                <a:latin typeface="Microsoft Sans Serif"/>
                <a:cs typeface="Microsoft Sans Serif"/>
              </a:rPr>
              <a:t>also</a:t>
            </a:r>
            <a:r>
              <a:rPr sz="18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FFFFFF"/>
                </a:solidFill>
                <a:latin typeface="Microsoft Sans Serif"/>
                <a:cs typeface="Microsoft Sans Serif"/>
              </a:rPr>
              <a:t>be</a:t>
            </a:r>
            <a:r>
              <a:rPr sz="18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filtered</a:t>
            </a:r>
            <a:r>
              <a:rPr sz="18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FFFFFF"/>
                </a:solidFill>
                <a:latin typeface="Microsoft Sans Serif"/>
                <a:cs typeface="Microsoft Sans Serif"/>
              </a:rPr>
              <a:t>(using</a:t>
            </a:r>
            <a:r>
              <a:rPr sz="18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spc="-70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18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60AEEE"/>
                </a:solidFill>
                <a:latin typeface="Consolas"/>
                <a:cs typeface="Consolas"/>
              </a:rPr>
              <a:t>dcc.Dropdown()</a:t>
            </a:r>
            <a:r>
              <a:rPr sz="2000" spc="-670" dirty="0">
                <a:solidFill>
                  <a:srgbClr val="60AEEE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FFFFFF"/>
                </a:solidFill>
                <a:latin typeface="Microsoft Sans Serif"/>
                <a:cs typeface="Microsoft Sans Serif"/>
              </a:rPr>
              <a:t>object)</a:t>
            </a:r>
            <a:r>
              <a:rPr sz="18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18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see</a:t>
            </a:r>
            <a:r>
              <a:rPr sz="18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18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success/failure</a:t>
            </a:r>
            <a:r>
              <a:rPr sz="18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ratio</a:t>
            </a:r>
            <a:r>
              <a:rPr sz="18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for</a:t>
            </a:r>
            <a:r>
              <a:rPr sz="18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an </a:t>
            </a:r>
            <a:r>
              <a:rPr sz="1800" dirty="0">
                <a:solidFill>
                  <a:srgbClr val="FFFFFF"/>
                </a:solidFill>
                <a:latin typeface="Microsoft Sans Serif"/>
                <a:cs typeface="Microsoft Sans Serif"/>
              </a:rPr>
              <a:t>individual</a:t>
            </a:r>
            <a:r>
              <a:rPr sz="1800" spc="2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site</a:t>
            </a:r>
            <a:endParaRPr sz="1800" dirty="0">
              <a:latin typeface="Microsoft Sans Serif"/>
              <a:cs typeface="Microsoft Sans Serif"/>
            </a:endParaRPr>
          </a:p>
          <a:p>
            <a:pPr lvl="1">
              <a:lnSpc>
                <a:spcPct val="100000"/>
              </a:lnSpc>
              <a:spcBef>
                <a:spcPts val="1145"/>
              </a:spcBef>
              <a:buClr>
                <a:srgbClr val="006FAC"/>
              </a:buClr>
              <a:buFont typeface="Arial MT"/>
              <a:buChar char="•"/>
            </a:pPr>
            <a:endParaRPr sz="1800" dirty="0">
              <a:latin typeface="Microsoft Sans Serif"/>
              <a:cs typeface="Microsoft Sans Serif"/>
            </a:endParaRPr>
          </a:p>
          <a:p>
            <a:pPr marL="469900" marR="114300" indent="-457834">
              <a:lnSpc>
                <a:spcPct val="103499"/>
              </a:lnSpc>
              <a:spcBef>
                <a:spcPts val="5"/>
              </a:spcBef>
              <a:buAutoNum type="arabicPeriod"/>
              <a:tabLst>
                <a:tab pos="469900" algn="l"/>
              </a:tabLst>
            </a:pP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Scatter</a:t>
            </a:r>
            <a:r>
              <a:rPr sz="2000" spc="-5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graph</a:t>
            </a:r>
            <a:r>
              <a:rPr sz="20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(</a:t>
            </a:r>
            <a:r>
              <a:rPr sz="2000" spc="-10" dirty="0">
                <a:solidFill>
                  <a:srgbClr val="60AEEE"/>
                </a:solidFill>
                <a:latin typeface="Consolas"/>
                <a:cs typeface="Consolas"/>
              </a:rPr>
              <a:t>px.scatter()</a:t>
            </a:r>
            <a:r>
              <a:rPr sz="20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)</a:t>
            </a:r>
            <a:r>
              <a:rPr sz="2000" spc="-6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20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show</a:t>
            </a:r>
            <a:r>
              <a:rPr sz="20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0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correlation</a:t>
            </a:r>
            <a:r>
              <a:rPr sz="2000" spc="-5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between</a:t>
            </a:r>
            <a:r>
              <a:rPr sz="20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outcome</a:t>
            </a:r>
            <a:r>
              <a:rPr sz="2000" spc="-7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-65" dirty="0">
                <a:solidFill>
                  <a:srgbClr val="FFFFFF"/>
                </a:solidFill>
                <a:latin typeface="Microsoft Sans Serif"/>
                <a:cs typeface="Microsoft Sans Serif"/>
              </a:rPr>
              <a:t>(success</a:t>
            </a:r>
            <a:r>
              <a:rPr sz="2000" spc="-5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or</a:t>
            </a:r>
            <a:r>
              <a:rPr sz="20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not)</a:t>
            </a:r>
            <a:r>
              <a:rPr sz="20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and 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payload </a:t>
            </a:r>
            <a:r>
              <a:rPr sz="2000" spc="-65" dirty="0">
                <a:solidFill>
                  <a:srgbClr val="FFFFFF"/>
                </a:solidFill>
                <a:latin typeface="Microsoft Sans Serif"/>
                <a:cs typeface="Microsoft Sans Serif"/>
              </a:rPr>
              <a:t>mass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(kg)</a:t>
            </a:r>
            <a:endParaRPr sz="2000" dirty="0">
              <a:latin typeface="Microsoft Sans Serif"/>
              <a:cs typeface="Microsoft Sans Serif"/>
            </a:endParaRPr>
          </a:p>
          <a:p>
            <a:pPr marL="534035" lvl="1" indent="-343535">
              <a:lnSpc>
                <a:spcPct val="100000"/>
              </a:lnSpc>
              <a:spcBef>
                <a:spcPts val="490"/>
              </a:spcBef>
              <a:buClr>
                <a:srgbClr val="006FAC"/>
              </a:buClr>
              <a:buFont typeface="Arial MT"/>
              <a:buChar char="•"/>
              <a:tabLst>
                <a:tab pos="534035" algn="l"/>
              </a:tabLst>
            </a:pPr>
            <a:r>
              <a:rPr sz="18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This</a:t>
            </a:r>
            <a:r>
              <a:rPr sz="18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FFFFFF"/>
                </a:solidFill>
                <a:latin typeface="Microsoft Sans Serif"/>
                <a:cs typeface="Microsoft Sans Serif"/>
              </a:rPr>
              <a:t>could</a:t>
            </a:r>
            <a:r>
              <a:rPr sz="18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FFFFFF"/>
                </a:solidFill>
                <a:latin typeface="Microsoft Sans Serif"/>
                <a:cs typeface="Microsoft Sans Serif"/>
              </a:rPr>
              <a:t>be </a:t>
            </a:r>
            <a:r>
              <a:rPr sz="18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filtered</a:t>
            </a:r>
            <a:r>
              <a:rPr sz="18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FFFFFF"/>
                </a:solidFill>
                <a:latin typeface="Microsoft Sans Serif"/>
                <a:cs typeface="Microsoft Sans Serif"/>
              </a:rPr>
              <a:t>(using </a:t>
            </a:r>
            <a:r>
              <a:rPr sz="1800" spc="-70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18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60AEEE"/>
                </a:solidFill>
                <a:latin typeface="Consolas"/>
                <a:cs typeface="Consolas"/>
              </a:rPr>
              <a:t>RangeSlider()</a:t>
            </a:r>
            <a:r>
              <a:rPr sz="2000" spc="-660" dirty="0">
                <a:solidFill>
                  <a:srgbClr val="60AEEE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FFFFFF"/>
                </a:solidFill>
                <a:latin typeface="Microsoft Sans Serif"/>
                <a:cs typeface="Microsoft Sans Serif"/>
              </a:rPr>
              <a:t>object)</a:t>
            </a:r>
            <a:r>
              <a:rPr sz="18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FFFFFF"/>
                </a:solidFill>
                <a:latin typeface="Microsoft Sans Serif"/>
                <a:cs typeface="Microsoft Sans Serif"/>
              </a:rPr>
              <a:t>by</a:t>
            </a:r>
            <a:r>
              <a:rPr sz="18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FFFFFF"/>
                </a:solidFill>
                <a:latin typeface="Microsoft Sans Serif"/>
                <a:cs typeface="Microsoft Sans Serif"/>
              </a:rPr>
              <a:t>ranges</a:t>
            </a:r>
            <a:r>
              <a:rPr sz="18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18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FFFFFF"/>
                </a:solidFill>
                <a:latin typeface="Microsoft Sans Serif"/>
                <a:cs typeface="Microsoft Sans Serif"/>
              </a:rPr>
              <a:t>payload</a:t>
            </a:r>
            <a:r>
              <a:rPr sz="18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masses</a:t>
            </a:r>
            <a:endParaRPr sz="1800" dirty="0">
              <a:latin typeface="Microsoft Sans Serif"/>
              <a:cs typeface="Microsoft Sans Serif"/>
            </a:endParaRPr>
          </a:p>
          <a:p>
            <a:pPr marL="534035" lvl="1" indent="-343535">
              <a:lnSpc>
                <a:spcPct val="100000"/>
              </a:lnSpc>
              <a:spcBef>
                <a:spcPts val="715"/>
              </a:spcBef>
              <a:buClr>
                <a:srgbClr val="006FAC"/>
              </a:buClr>
              <a:buFont typeface="Arial MT"/>
              <a:buChar char="•"/>
              <a:tabLst>
                <a:tab pos="534035" algn="l"/>
              </a:tabLst>
            </a:pPr>
            <a:r>
              <a:rPr sz="180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It</a:t>
            </a:r>
            <a:r>
              <a:rPr sz="18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FFFFFF"/>
                </a:solidFill>
                <a:latin typeface="Microsoft Sans Serif"/>
                <a:cs typeface="Microsoft Sans Serif"/>
              </a:rPr>
              <a:t>could</a:t>
            </a:r>
            <a:r>
              <a:rPr sz="18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FFFFFF"/>
                </a:solidFill>
                <a:latin typeface="Microsoft Sans Serif"/>
                <a:cs typeface="Microsoft Sans Serif"/>
              </a:rPr>
              <a:t>also</a:t>
            </a:r>
            <a:r>
              <a:rPr sz="1800" spc="-5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FFFFFF"/>
                </a:solidFill>
                <a:latin typeface="Microsoft Sans Serif"/>
                <a:cs typeface="Microsoft Sans Serif"/>
              </a:rPr>
              <a:t>be</a:t>
            </a:r>
            <a:r>
              <a:rPr sz="18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filtered</a:t>
            </a:r>
            <a:r>
              <a:rPr sz="1800" spc="-5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FFFFFF"/>
                </a:solidFill>
                <a:latin typeface="Microsoft Sans Serif"/>
                <a:cs typeface="Microsoft Sans Serif"/>
              </a:rPr>
              <a:t>by</a:t>
            </a:r>
            <a:r>
              <a:rPr sz="18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booster</a:t>
            </a:r>
            <a:r>
              <a:rPr sz="18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version</a:t>
            </a:r>
            <a:endParaRPr sz="1800" dirty="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2074" y="1435354"/>
            <a:ext cx="956945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solidFill>
                  <a:srgbClr val="12ABDB"/>
                </a:solidFill>
                <a:latin typeface="Microsoft Sans Serif"/>
                <a:cs typeface="Microsoft Sans Serif"/>
              </a:rPr>
              <a:t>The</a:t>
            </a:r>
            <a:r>
              <a:rPr sz="1600" spc="10" dirty="0">
                <a:solidFill>
                  <a:srgbClr val="12ABDB"/>
                </a:solidFill>
                <a:latin typeface="Microsoft Sans Serif"/>
                <a:cs typeface="Microsoft Sans Serif"/>
              </a:rPr>
              <a:t> </a:t>
            </a:r>
            <a:r>
              <a:rPr sz="1600" spc="55" dirty="0">
                <a:solidFill>
                  <a:srgbClr val="12ABDB"/>
                </a:solidFill>
                <a:latin typeface="Microsoft Sans Serif"/>
                <a:cs typeface="Microsoft Sans Serif"/>
              </a:rPr>
              <a:t>following </a:t>
            </a:r>
            <a:r>
              <a:rPr sz="1600" dirty="0">
                <a:solidFill>
                  <a:srgbClr val="12ABDB"/>
                </a:solidFill>
                <a:latin typeface="Microsoft Sans Serif"/>
                <a:cs typeface="Microsoft Sans Serif"/>
              </a:rPr>
              <a:t>steps</a:t>
            </a:r>
            <a:r>
              <a:rPr sz="1600" spc="40" dirty="0">
                <a:solidFill>
                  <a:srgbClr val="12ABDB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12ABDB"/>
                </a:solidFill>
                <a:latin typeface="Microsoft Sans Serif"/>
                <a:cs typeface="Microsoft Sans Serif"/>
              </a:rPr>
              <a:t>were</a:t>
            </a:r>
            <a:r>
              <a:rPr sz="1600" spc="25" dirty="0">
                <a:solidFill>
                  <a:srgbClr val="12ABDB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12ABDB"/>
                </a:solidFill>
                <a:latin typeface="Microsoft Sans Serif"/>
                <a:cs typeface="Microsoft Sans Serif"/>
              </a:rPr>
              <a:t>taking</a:t>
            </a:r>
            <a:r>
              <a:rPr sz="1600" spc="35" dirty="0">
                <a:solidFill>
                  <a:srgbClr val="12ABDB"/>
                </a:solidFill>
                <a:latin typeface="Microsoft Sans Serif"/>
                <a:cs typeface="Microsoft Sans Serif"/>
              </a:rPr>
              <a:t> </a:t>
            </a:r>
            <a:r>
              <a:rPr sz="1600" spc="114" dirty="0">
                <a:solidFill>
                  <a:srgbClr val="12ABDB"/>
                </a:solidFill>
                <a:latin typeface="Microsoft Sans Serif"/>
                <a:cs typeface="Microsoft Sans Serif"/>
              </a:rPr>
              <a:t>to</a:t>
            </a:r>
            <a:r>
              <a:rPr sz="1600" spc="10" dirty="0">
                <a:solidFill>
                  <a:srgbClr val="12ABDB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12ABDB"/>
                </a:solidFill>
                <a:latin typeface="Microsoft Sans Serif"/>
                <a:cs typeface="Microsoft Sans Serif"/>
              </a:rPr>
              <a:t>develop,</a:t>
            </a:r>
            <a:r>
              <a:rPr sz="1600" spc="60" dirty="0">
                <a:solidFill>
                  <a:srgbClr val="12ABDB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12ABDB"/>
                </a:solidFill>
                <a:latin typeface="Microsoft Sans Serif"/>
                <a:cs typeface="Microsoft Sans Serif"/>
              </a:rPr>
              <a:t>evaluate,</a:t>
            </a:r>
            <a:r>
              <a:rPr sz="1600" spc="70" dirty="0">
                <a:solidFill>
                  <a:srgbClr val="12ABDB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12ABDB"/>
                </a:solidFill>
                <a:latin typeface="Microsoft Sans Serif"/>
                <a:cs typeface="Microsoft Sans Serif"/>
              </a:rPr>
              <a:t>and</a:t>
            </a:r>
            <a:r>
              <a:rPr sz="1600" spc="10" dirty="0">
                <a:solidFill>
                  <a:srgbClr val="12ABDB"/>
                </a:solidFill>
                <a:latin typeface="Microsoft Sans Serif"/>
                <a:cs typeface="Microsoft Sans Serif"/>
              </a:rPr>
              <a:t> </a:t>
            </a:r>
            <a:r>
              <a:rPr sz="1600" spc="70" dirty="0">
                <a:solidFill>
                  <a:srgbClr val="12ABDB"/>
                </a:solidFill>
                <a:latin typeface="Microsoft Sans Serif"/>
                <a:cs typeface="Microsoft Sans Serif"/>
              </a:rPr>
              <a:t>find</a:t>
            </a:r>
            <a:r>
              <a:rPr sz="1600" spc="-5" dirty="0">
                <a:solidFill>
                  <a:srgbClr val="12ABDB"/>
                </a:solidFill>
                <a:latin typeface="Microsoft Sans Serif"/>
                <a:cs typeface="Microsoft Sans Serif"/>
              </a:rPr>
              <a:t> </a:t>
            </a:r>
            <a:r>
              <a:rPr sz="1600" spc="65" dirty="0">
                <a:solidFill>
                  <a:srgbClr val="12ABDB"/>
                </a:solidFill>
                <a:latin typeface="Microsoft Sans Serif"/>
                <a:cs typeface="Microsoft Sans Serif"/>
              </a:rPr>
              <a:t>the</a:t>
            </a:r>
            <a:r>
              <a:rPr sz="1600" spc="10" dirty="0">
                <a:solidFill>
                  <a:srgbClr val="12ABDB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12ABDB"/>
                </a:solidFill>
                <a:latin typeface="Microsoft Sans Serif"/>
                <a:cs typeface="Microsoft Sans Serif"/>
              </a:rPr>
              <a:t>best</a:t>
            </a:r>
            <a:r>
              <a:rPr sz="1600" spc="15" dirty="0">
                <a:solidFill>
                  <a:srgbClr val="12ABDB"/>
                </a:solidFill>
                <a:latin typeface="Microsoft Sans Serif"/>
                <a:cs typeface="Microsoft Sans Serif"/>
              </a:rPr>
              <a:t> </a:t>
            </a:r>
            <a:r>
              <a:rPr sz="1600" spc="50" dirty="0">
                <a:solidFill>
                  <a:srgbClr val="12ABDB"/>
                </a:solidFill>
                <a:latin typeface="Microsoft Sans Serif"/>
                <a:cs typeface="Microsoft Sans Serif"/>
              </a:rPr>
              <a:t>performing</a:t>
            </a:r>
            <a:r>
              <a:rPr sz="1600" spc="65" dirty="0">
                <a:solidFill>
                  <a:srgbClr val="12ABDB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12ABDB"/>
                </a:solidFill>
                <a:latin typeface="Microsoft Sans Serif"/>
                <a:cs typeface="Microsoft Sans Serif"/>
              </a:rPr>
              <a:t>classification</a:t>
            </a:r>
            <a:r>
              <a:rPr sz="1600" spc="35" dirty="0">
                <a:solidFill>
                  <a:srgbClr val="12ABDB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12ABDB"/>
                </a:solidFill>
                <a:latin typeface="Microsoft Sans Serif"/>
                <a:cs typeface="Microsoft Sans Serif"/>
              </a:rPr>
              <a:t>model: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382797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400" spc="-114" dirty="0"/>
              <a:t>PREDICTIVE</a:t>
            </a:r>
            <a:r>
              <a:rPr sz="2400" spc="-60" dirty="0"/>
              <a:t> </a:t>
            </a:r>
            <a:r>
              <a:rPr sz="2400" spc="-105" dirty="0"/>
              <a:t>ANALYSIS</a:t>
            </a:r>
            <a:r>
              <a:rPr sz="2400" spc="-85" dirty="0"/>
              <a:t> </a:t>
            </a:r>
            <a:r>
              <a:rPr sz="2400" dirty="0"/>
              <a:t>-</a:t>
            </a:r>
            <a:r>
              <a:rPr sz="2400" spc="-50" dirty="0"/>
              <a:t> </a:t>
            </a:r>
            <a:r>
              <a:rPr sz="2400" spc="-65" dirty="0">
                <a:solidFill>
                  <a:srgbClr val="12ABDB"/>
                </a:solidFill>
              </a:rPr>
              <a:t>CLASSIFICATION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83514" y="2268982"/>
            <a:ext cx="238633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Model</a:t>
            </a:r>
            <a:r>
              <a:rPr sz="2000" spc="-8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Development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2074" y="2819781"/>
            <a:ext cx="3279775" cy="347217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marR="282575" indent="-287020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299085" algn="l"/>
              </a:tabLst>
            </a:pPr>
            <a:r>
              <a:rPr sz="1400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14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FFFFFF"/>
                </a:solidFill>
                <a:latin typeface="Microsoft Sans Serif"/>
                <a:cs typeface="Microsoft Sans Serif"/>
              </a:rPr>
              <a:t>prepare</a:t>
            </a:r>
            <a:r>
              <a:rPr sz="14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14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FFFFFF"/>
                </a:solidFill>
                <a:latin typeface="Microsoft Sans Serif"/>
                <a:cs typeface="Microsoft Sans Serif"/>
              </a:rPr>
              <a:t>dataset</a:t>
            </a:r>
            <a:r>
              <a:rPr sz="14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for</a:t>
            </a:r>
            <a:r>
              <a:rPr sz="14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model development:</a:t>
            </a:r>
            <a:endParaRPr sz="1400">
              <a:latin typeface="Microsoft Sans Serif"/>
              <a:cs typeface="Microsoft Sans Serif"/>
            </a:endParaRPr>
          </a:p>
          <a:p>
            <a:pPr marL="475615" lvl="1" indent="-285115">
              <a:lnSpc>
                <a:spcPct val="100000"/>
              </a:lnSpc>
              <a:spcBef>
                <a:spcPts val="605"/>
              </a:spcBef>
              <a:buClr>
                <a:srgbClr val="006FAC"/>
              </a:buClr>
              <a:buFont typeface="Arial MT"/>
              <a:buChar char="•"/>
              <a:tabLst>
                <a:tab pos="475615" algn="l"/>
              </a:tabLst>
            </a:pP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Load</a:t>
            </a:r>
            <a:r>
              <a:rPr sz="12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dataset</a:t>
            </a:r>
            <a:endParaRPr sz="1200">
              <a:latin typeface="Microsoft Sans Serif"/>
              <a:cs typeface="Microsoft Sans Serif"/>
            </a:endParaRPr>
          </a:p>
          <a:p>
            <a:pPr marL="475615" lvl="1" indent="-285115">
              <a:lnSpc>
                <a:spcPct val="100000"/>
              </a:lnSpc>
              <a:spcBef>
                <a:spcPts val="600"/>
              </a:spcBef>
              <a:buClr>
                <a:srgbClr val="006FAC"/>
              </a:buClr>
              <a:buFont typeface="Arial MT"/>
              <a:buChar char="•"/>
              <a:tabLst>
                <a:tab pos="475615" algn="l"/>
              </a:tabLst>
            </a:pP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Perform</a:t>
            </a:r>
            <a:r>
              <a:rPr sz="12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necessary</a:t>
            </a:r>
            <a:r>
              <a:rPr sz="12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data</a:t>
            </a:r>
            <a:r>
              <a:rPr sz="12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transformations</a:t>
            </a:r>
            <a:endParaRPr sz="1200">
              <a:latin typeface="Microsoft Sans Serif"/>
              <a:cs typeface="Microsoft Sans Serif"/>
            </a:endParaRPr>
          </a:p>
          <a:p>
            <a:pPr marL="476250">
              <a:lnSpc>
                <a:spcPct val="100000"/>
              </a:lnSpc>
            </a:pP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(standardise</a:t>
            </a:r>
            <a:r>
              <a:rPr sz="12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12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pre-</a:t>
            </a:r>
            <a:r>
              <a:rPr sz="12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process)</a:t>
            </a:r>
            <a:endParaRPr sz="1200">
              <a:latin typeface="Microsoft Sans Serif"/>
              <a:cs typeface="Microsoft Sans Serif"/>
            </a:endParaRPr>
          </a:p>
          <a:p>
            <a:pPr marL="476250" marR="302895" lvl="1" indent="-285750">
              <a:lnSpc>
                <a:spcPts val="1380"/>
              </a:lnSpc>
              <a:spcBef>
                <a:spcPts val="700"/>
              </a:spcBef>
              <a:buClr>
                <a:srgbClr val="006FAC"/>
              </a:buClr>
              <a:buFont typeface="Arial MT"/>
              <a:buChar char="•"/>
              <a:tabLst>
                <a:tab pos="476250" algn="l"/>
              </a:tabLst>
            </a:pP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Split</a:t>
            </a:r>
            <a:r>
              <a:rPr sz="12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data</a:t>
            </a:r>
            <a:r>
              <a:rPr sz="12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into</a:t>
            </a:r>
            <a:r>
              <a:rPr sz="12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training</a:t>
            </a:r>
            <a:r>
              <a:rPr sz="12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12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test</a:t>
            </a:r>
            <a:r>
              <a:rPr sz="12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data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sets,</a:t>
            </a:r>
            <a:r>
              <a:rPr sz="1200" spc="-5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using</a:t>
            </a:r>
            <a:r>
              <a:rPr sz="12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10" dirty="0">
                <a:solidFill>
                  <a:srgbClr val="60AEEE"/>
                </a:solidFill>
                <a:latin typeface="Consolas"/>
                <a:cs typeface="Consolas"/>
              </a:rPr>
              <a:t>train_test_split()</a:t>
            </a:r>
            <a:endParaRPr sz="1200">
              <a:latin typeface="Consolas"/>
              <a:cs typeface="Consolas"/>
            </a:endParaRPr>
          </a:p>
          <a:p>
            <a:pPr marL="476250" marR="130175" lvl="1" indent="-285750">
              <a:lnSpc>
                <a:spcPct val="100000"/>
              </a:lnSpc>
              <a:spcBef>
                <a:spcPts val="625"/>
              </a:spcBef>
              <a:buClr>
                <a:srgbClr val="006FAC"/>
              </a:buClr>
              <a:buFont typeface="Arial MT"/>
              <a:buChar char="•"/>
              <a:tabLst>
                <a:tab pos="476250" algn="l"/>
              </a:tabLst>
            </a:pP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Decide</a:t>
            </a:r>
            <a:r>
              <a:rPr sz="12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which</a:t>
            </a:r>
            <a:r>
              <a:rPr sz="12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type</a:t>
            </a:r>
            <a:r>
              <a:rPr sz="12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12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machine</a:t>
            </a:r>
            <a:r>
              <a:rPr sz="12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learning </a:t>
            </a:r>
            <a:r>
              <a:rPr sz="12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algorithms</a:t>
            </a:r>
            <a:r>
              <a:rPr sz="12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are</a:t>
            </a:r>
            <a:r>
              <a:rPr sz="12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most</a:t>
            </a:r>
            <a:r>
              <a:rPr sz="12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appropriate</a:t>
            </a:r>
            <a:endParaRPr sz="1200">
              <a:latin typeface="Microsoft Sans Serif"/>
              <a:cs typeface="Microsoft Sans Serif"/>
            </a:endParaRPr>
          </a:p>
          <a:p>
            <a:pPr marL="299085" indent="-286385">
              <a:lnSpc>
                <a:spcPct val="100000"/>
              </a:lnSpc>
              <a:spcBef>
                <a:spcPts val="590"/>
              </a:spcBef>
              <a:buFont typeface="Arial MT"/>
              <a:buChar char="•"/>
              <a:tabLst>
                <a:tab pos="299085" algn="l"/>
              </a:tabLst>
            </a:pPr>
            <a:r>
              <a:rPr sz="1400" dirty="0">
                <a:solidFill>
                  <a:srgbClr val="FFFFFF"/>
                </a:solidFill>
                <a:latin typeface="Microsoft Sans Serif"/>
                <a:cs typeface="Microsoft Sans Serif"/>
              </a:rPr>
              <a:t>For</a:t>
            </a:r>
            <a:r>
              <a:rPr sz="1400" spc="-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each</a:t>
            </a:r>
            <a:r>
              <a:rPr sz="1400" spc="-5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FFFFFF"/>
                </a:solidFill>
                <a:latin typeface="Microsoft Sans Serif"/>
                <a:cs typeface="Microsoft Sans Serif"/>
              </a:rPr>
              <a:t>chosen</a:t>
            </a:r>
            <a:r>
              <a:rPr sz="1400" spc="-5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algorithm:</a:t>
            </a:r>
            <a:endParaRPr sz="1400">
              <a:latin typeface="Microsoft Sans Serif"/>
              <a:cs typeface="Microsoft Sans Serif"/>
            </a:endParaRPr>
          </a:p>
          <a:p>
            <a:pPr marL="475615" lvl="1" indent="-285115">
              <a:lnSpc>
                <a:spcPct val="100000"/>
              </a:lnSpc>
              <a:spcBef>
                <a:spcPts val="550"/>
              </a:spcBef>
              <a:buClr>
                <a:srgbClr val="006FAC"/>
              </a:buClr>
              <a:buFont typeface="Arial MT"/>
              <a:buChar char="•"/>
              <a:tabLst>
                <a:tab pos="475615" algn="l"/>
              </a:tabLst>
            </a:pP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Create</a:t>
            </a:r>
            <a:r>
              <a:rPr sz="12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12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10" dirty="0">
                <a:solidFill>
                  <a:srgbClr val="60AEEE"/>
                </a:solidFill>
                <a:latin typeface="Consolas"/>
                <a:cs typeface="Consolas"/>
              </a:rPr>
              <a:t>GridSearchCV</a:t>
            </a:r>
            <a:r>
              <a:rPr sz="1200" spc="-285" dirty="0">
                <a:solidFill>
                  <a:srgbClr val="60AEEE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object</a:t>
            </a:r>
            <a:r>
              <a:rPr sz="12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12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endParaRPr sz="1200">
              <a:latin typeface="Microsoft Sans Serif"/>
              <a:cs typeface="Microsoft Sans Serif"/>
            </a:endParaRPr>
          </a:p>
          <a:p>
            <a:pPr marL="476250">
              <a:lnSpc>
                <a:spcPct val="100000"/>
              </a:lnSpc>
              <a:spcBef>
                <a:spcPts val="60"/>
              </a:spcBef>
            </a:pP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dictionary</a:t>
            </a:r>
            <a:r>
              <a:rPr sz="12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12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parameters</a:t>
            </a:r>
            <a:endParaRPr sz="1200">
              <a:latin typeface="Microsoft Sans Serif"/>
              <a:cs typeface="Microsoft Sans Serif"/>
            </a:endParaRPr>
          </a:p>
          <a:p>
            <a:pPr marL="475615" lvl="1" indent="-285115">
              <a:lnSpc>
                <a:spcPct val="100000"/>
              </a:lnSpc>
              <a:spcBef>
                <a:spcPts val="600"/>
              </a:spcBef>
              <a:buClr>
                <a:srgbClr val="006FAC"/>
              </a:buClr>
              <a:buFont typeface="Arial MT"/>
              <a:buChar char="•"/>
              <a:tabLst>
                <a:tab pos="475615" algn="l"/>
              </a:tabLst>
            </a:pP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Fit</a:t>
            </a:r>
            <a:r>
              <a:rPr sz="12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12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object</a:t>
            </a:r>
            <a:r>
              <a:rPr sz="12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12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12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parameters</a:t>
            </a:r>
            <a:endParaRPr sz="1200">
              <a:latin typeface="Microsoft Sans Serif"/>
              <a:cs typeface="Microsoft Sans Serif"/>
            </a:endParaRPr>
          </a:p>
          <a:p>
            <a:pPr marL="476250" marR="281305" lvl="1" indent="-285750">
              <a:lnSpc>
                <a:spcPct val="100000"/>
              </a:lnSpc>
              <a:spcBef>
                <a:spcPts val="600"/>
              </a:spcBef>
              <a:buClr>
                <a:srgbClr val="006FAC"/>
              </a:buClr>
              <a:buFont typeface="Arial MT"/>
              <a:buChar char="•"/>
              <a:tabLst>
                <a:tab pos="476250" algn="l"/>
              </a:tabLst>
            </a:pPr>
            <a:r>
              <a:rPr sz="12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Use</a:t>
            </a:r>
            <a:r>
              <a:rPr sz="12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12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training</a:t>
            </a:r>
            <a:r>
              <a:rPr sz="12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data</a:t>
            </a:r>
            <a:r>
              <a:rPr sz="12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set</a:t>
            </a:r>
            <a:r>
              <a:rPr sz="12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12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train</a:t>
            </a:r>
            <a:r>
              <a:rPr sz="12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12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model</a:t>
            </a:r>
            <a:endParaRPr sz="12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450460" y="2268982"/>
            <a:ext cx="203263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Model</a:t>
            </a:r>
            <a:r>
              <a:rPr sz="2000" spc="-8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Evaluation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450460" y="2738446"/>
            <a:ext cx="2640965" cy="772795"/>
          </a:xfrm>
          <a:prstGeom prst="rect">
            <a:avLst/>
          </a:prstGeom>
        </p:spPr>
        <p:txBody>
          <a:bodyPr vert="horz" wrap="square" lIns="0" tIns="103505" rIns="0" bIns="0" rtlCol="0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815"/>
              </a:spcBef>
              <a:buFont typeface="Arial MT"/>
              <a:buChar char="•"/>
              <a:tabLst>
                <a:tab pos="299085" algn="l"/>
              </a:tabLst>
            </a:pPr>
            <a:r>
              <a:rPr sz="1400" dirty="0">
                <a:solidFill>
                  <a:srgbClr val="FFFFFF"/>
                </a:solidFill>
                <a:latin typeface="Microsoft Sans Serif"/>
                <a:cs typeface="Microsoft Sans Serif"/>
              </a:rPr>
              <a:t>For</a:t>
            </a:r>
            <a:r>
              <a:rPr sz="1400" spc="-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each</a:t>
            </a:r>
            <a:r>
              <a:rPr sz="1400" spc="-5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FFFFFF"/>
                </a:solidFill>
                <a:latin typeface="Microsoft Sans Serif"/>
                <a:cs typeface="Microsoft Sans Serif"/>
              </a:rPr>
              <a:t>chosen</a:t>
            </a:r>
            <a:r>
              <a:rPr sz="1400" spc="-5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algorithm:</a:t>
            </a:r>
            <a:endParaRPr sz="1400">
              <a:latin typeface="Microsoft Sans Serif"/>
              <a:cs typeface="Microsoft Sans Serif"/>
            </a:endParaRPr>
          </a:p>
          <a:p>
            <a:pPr marL="475615" marR="5080" lvl="1" indent="-285115">
              <a:lnSpc>
                <a:spcPct val="100000"/>
              </a:lnSpc>
              <a:spcBef>
                <a:spcPts val="605"/>
              </a:spcBef>
              <a:buClr>
                <a:srgbClr val="006FAC"/>
              </a:buClr>
              <a:buFont typeface="Arial MT"/>
              <a:buChar char="•"/>
              <a:tabLst>
                <a:tab pos="475615" algn="l"/>
              </a:tabLst>
            </a:pPr>
            <a:r>
              <a:rPr sz="12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Using</a:t>
            </a:r>
            <a:r>
              <a:rPr sz="1200" spc="-5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12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output</a:t>
            </a:r>
            <a:r>
              <a:rPr sz="12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GridSearchCV </a:t>
            </a:r>
            <a:r>
              <a:rPr sz="12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object:</a:t>
            </a:r>
            <a:endParaRPr sz="1200">
              <a:latin typeface="Microsoft Sans Serif"/>
              <a:cs typeface="Microsoft Sans Serif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628769" y="3561715"/>
            <a:ext cx="2514600" cy="1153795"/>
          </a:xfrm>
          <a:prstGeom prst="rect">
            <a:avLst/>
          </a:prstGeom>
        </p:spPr>
        <p:txBody>
          <a:bodyPr vert="horz" wrap="square" lIns="0" tIns="20955" rIns="0" bIns="0" rtlCol="0">
            <a:spAutoFit/>
          </a:bodyPr>
          <a:lstStyle/>
          <a:p>
            <a:pPr marL="481965" marR="60960" indent="-285115">
              <a:lnSpc>
                <a:spcPts val="1160"/>
              </a:lnSpc>
              <a:spcBef>
                <a:spcPts val="165"/>
              </a:spcBef>
              <a:buClr>
                <a:srgbClr val="12ABDB"/>
              </a:buClr>
              <a:buFont typeface="Arial MT"/>
              <a:buChar char="•"/>
              <a:tabLst>
                <a:tab pos="481965" algn="l"/>
              </a:tabLst>
            </a:pPr>
            <a:r>
              <a:rPr sz="10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Check</a:t>
            </a:r>
            <a:r>
              <a:rPr sz="10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00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10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000" dirty="0">
                <a:solidFill>
                  <a:srgbClr val="FFFFFF"/>
                </a:solidFill>
                <a:latin typeface="Microsoft Sans Serif"/>
                <a:cs typeface="Microsoft Sans Serif"/>
              </a:rPr>
              <a:t>tuned</a:t>
            </a:r>
            <a:r>
              <a:rPr sz="10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hyperparameters (</a:t>
            </a:r>
            <a:r>
              <a:rPr sz="1000" spc="-10" dirty="0">
                <a:solidFill>
                  <a:srgbClr val="60AEEE"/>
                </a:solidFill>
                <a:latin typeface="Consolas"/>
                <a:cs typeface="Consolas"/>
              </a:rPr>
              <a:t>best_params</a:t>
            </a:r>
            <a:r>
              <a:rPr sz="1000" spc="-10" dirty="0">
                <a:solidFill>
                  <a:srgbClr val="60AEEE"/>
                </a:solidFill>
                <a:latin typeface="Microsoft Sans Serif"/>
                <a:cs typeface="Microsoft Sans Serif"/>
              </a:rPr>
              <a:t>_</a:t>
            </a:r>
            <a:r>
              <a:rPr sz="10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)</a:t>
            </a:r>
            <a:endParaRPr sz="1000" dirty="0">
              <a:latin typeface="Microsoft Sans Serif"/>
              <a:cs typeface="Microsoft Sans Serif"/>
            </a:endParaRPr>
          </a:p>
          <a:p>
            <a:pPr marL="481965" indent="-285115">
              <a:lnSpc>
                <a:spcPct val="100000"/>
              </a:lnSpc>
              <a:spcBef>
                <a:spcPts val="575"/>
              </a:spcBef>
              <a:buClr>
                <a:srgbClr val="12ABDB"/>
              </a:buClr>
              <a:buFont typeface="Arial MT"/>
              <a:buChar char="•"/>
              <a:tabLst>
                <a:tab pos="481965" algn="l"/>
              </a:tabLst>
            </a:pPr>
            <a:r>
              <a:rPr sz="10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Check</a:t>
            </a:r>
            <a:r>
              <a:rPr sz="10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000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10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accuracy</a:t>
            </a:r>
            <a:r>
              <a:rPr sz="10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000" dirty="0">
                <a:solidFill>
                  <a:srgbClr val="FFFFFF"/>
                </a:solidFill>
                <a:latin typeface="Microsoft Sans Serif"/>
                <a:cs typeface="Microsoft Sans Serif"/>
              </a:rPr>
              <a:t>(</a:t>
            </a:r>
            <a:r>
              <a:rPr sz="1000" dirty="0">
                <a:solidFill>
                  <a:srgbClr val="60AEEE"/>
                </a:solidFill>
                <a:latin typeface="Consolas"/>
                <a:cs typeface="Consolas"/>
              </a:rPr>
              <a:t>score</a:t>
            </a:r>
            <a:r>
              <a:rPr sz="1000" spc="35" dirty="0">
                <a:solidFill>
                  <a:srgbClr val="60AEEE"/>
                </a:solidFill>
                <a:latin typeface="Consolas"/>
                <a:cs typeface="Consolas"/>
              </a:rPr>
              <a:t> </a:t>
            </a:r>
            <a:r>
              <a:rPr sz="10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endParaRPr sz="1000" dirty="0">
              <a:latin typeface="Microsoft Sans Serif"/>
              <a:cs typeface="Microsoft Sans Serif"/>
            </a:endParaRPr>
          </a:p>
          <a:p>
            <a:pPr marL="481965">
              <a:lnSpc>
                <a:spcPct val="100000"/>
              </a:lnSpc>
            </a:pPr>
            <a:r>
              <a:rPr sz="1000" spc="-10" dirty="0">
                <a:solidFill>
                  <a:srgbClr val="60AEEE"/>
                </a:solidFill>
                <a:latin typeface="Consolas"/>
                <a:cs typeface="Consolas"/>
              </a:rPr>
              <a:t>best_score_</a:t>
            </a:r>
            <a:r>
              <a:rPr sz="10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)</a:t>
            </a:r>
            <a:endParaRPr sz="1000" dirty="0">
              <a:latin typeface="Microsoft Sans Serif"/>
              <a:cs typeface="Microsoft Sans Serif"/>
            </a:endParaRPr>
          </a:p>
          <a:p>
            <a:pPr marL="297180" marR="5080" indent="-285115">
              <a:lnSpc>
                <a:spcPct val="100000"/>
              </a:lnSpc>
              <a:spcBef>
                <a:spcPts val="640"/>
              </a:spcBef>
              <a:buClr>
                <a:srgbClr val="006FAC"/>
              </a:buClr>
              <a:buFont typeface="Arial MT"/>
              <a:buChar char="•"/>
              <a:tabLst>
                <a:tab pos="297180" algn="l"/>
              </a:tabLst>
            </a:pP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Plot</a:t>
            </a:r>
            <a:r>
              <a:rPr sz="12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12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examine</a:t>
            </a:r>
            <a:r>
              <a:rPr sz="12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12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Confusion Matrix</a:t>
            </a:r>
            <a:endParaRPr sz="1200" dirty="0">
              <a:latin typeface="Microsoft Sans Serif"/>
              <a:cs typeface="Microsoft Sans Serif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410447" y="2105990"/>
            <a:ext cx="2339975" cy="636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Finding</a:t>
            </a:r>
            <a:r>
              <a:rPr sz="20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0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Best</a:t>
            </a:r>
            <a:endParaRPr sz="20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Classification</a:t>
            </a:r>
            <a:r>
              <a:rPr sz="20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Model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410447" y="2831719"/>
            <a:ext cx="2908300" cy="11696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354965" algn="l"/>
              </a:tabLst>
            </a:pPr>
            <a:r>
              <a:rPr sz="14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Review</a:t>
            </a:r>
            <a:r>
              <a:rPr sz="1400" spc="-7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14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accuracy</a:t>
            </a:r>
            <a:r>
              <a:rPr sz="1400" spc="-5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scores</a:t>
            </a:r>
            <a:r>
              <a:rPr sz="14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for</a:t>
            </a:r>
            <a:endParaRPr sz="1400">
              <a:latin typeface="Microsoft Sans Serif"/>
              <a:cs typeface="Microsoft Sans Serif"/>
            </a:endParaRPr>
          </a:p>
          <a:p>
            <a:pPr marL="355600">
              <a:lnSpc>
                <a:spcPct val="100000"/>
              </a:lnSpc>
            </a:pPr>
            <a:r>
              <a:rPr sz="1400" dirty="0">
                <a:solidFill>
                  <a:srgbClr val="FFFFFF"/>
                </a:solidFill>
                <a:latin typeface="Microsoft Sans Serif"/>
                <a:cs typeface="Microsoft Sans Serif"/>
              </a:rPr>
              <a:t>all</a:t>
            </a:r>
            <a:r>
              <a:rPr sz="14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FFFFFF"/>
                </a:solidFill>
                <a:latin typeface="Microsoft Sans Serif"/>
                <a:cs typeface="Microsoft Sans Serif"/>
              </a:rPr>
              <a:t>chosen</a:t>
            </a:r>
            <a:r>
              <a:rPr sz="14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algorithms</a:t>
            </a:r>
            <a:endParaRPr sz="1400">
              <a:latin typeface="Microsoft Sans Serif"/>
              <a:cs typeface="Microsoft Sans Serif"/>
            </a:endParaRPr>
          </a:p>
          <a:p>
            <a:pPr marL="355600" marR="5080" indent="-342900">
              <a:lnSpc>
                <a:spcPct val="100000"/>
              </a:lnSpc>
              <a:spcBef>
                <a:spcPts val="600"/>
              </a:spcBef>
              <a:buFont typeface="Arial MT"/>
              <a:buChar char="•"/>
              <a:tabLst>
                <a:tab pos="355600" algn="l"/>
              </a:tabLst>
            </a:pPr>
            <a:r>
              <a:rPr sz="140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14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FFFFFF"/>
                </a:solidFill>
                <a:latin typeface="Microsoft Sans Serif"/>
                <a:cs typeface="Microsoft Sans Serif"/>
              </a:rPr>
              <a:t>model</a:t>
            </a:r>
            <a:r>
              <a:rPr sz="14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with</a:t>
            </a:r>
            <a:r>
              <a:rPr sz="14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14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highest </a:t>
            </a:r>
            <a:r>
              <a:rPr sz="14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accuracy</a:t>
            </a:r>
            <a:r>
              <a:rPr sz="14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FFFFFF"/>
                </a:solidFill>
                <a:latin typeface="Microsoft Sans Serif"/>
                <a:cs typeface="Microsoft Sans Serif"/>
              </a:rPr>
              <a:t>score</a:t>
            </a:r>
            <a:r>
              <a:rPr sz="14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is</a:t>
            </a:r>
            <a:r>
              <a:rPr sz="14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FFFFFF"/>
                </a:solidFill>
                <a:latin typeface="Microsoft Sans Serif"/>
                <a:cs typeface="Microsoft Sans Serif"/>
              </a:rPr>
              <a:t>determined</a:t>
            </a:r>
            <a:r>
              <a:rPr sz="14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as </a:t>
            </a:r>
            <a:r>
              <a:rPr sz="14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14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FFFFFF"/>
                </a:solidFill>
                <a:latin typeface="Microsoft Sans Serif"/>
                <a:cs typeface="Microsoft Sans Serif"/>
              </a:rPr>
              <a:t>best</a:t>
            </a:r>
            <a:r>
              <a:rPr sz="14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performing</a:t>
            </a:r>
            <a:r>
              <a:rPr sz="14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model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720084" y="2263139"/>
            <a:ext cx="360045" cy="344805"/>
          </a:xfrm>
          <a:custGeom>
            <a:avLst/>
            <a:gdLst/>
            <a:ahLst/>
            <a:cxnLst/>
            <a:rect l="l" t="t" r="r" b="b"/>
            <a:pathLst>
              <a:path w="360045" h="344805">
                <a:moveTo>
                  <a:pt x="169290" y="0"/>
                </a:moveTo>
                <a:lnTo>
                  <a:pt x="169290" y="86106"/>
                </a:lnTo>
                <a:lnTo>
                  <a:pt x="0" y="86106"/>
                </a:lnTo>
                <a:lnTo>
                  <a:pt x="0" y="258318"/>
                </a:lnTo>
                <a:lnTo>
                  <a:pt x="169290" y="258318"/>
                </a:lnTo>
                <a:lnTo>
                  <a:pt x="169290" y="344424"/>
                </a:lnTo>
                <a:lnTo>
                  <a:pt x="359663" y="172212"/>
                </a:lnTo>
                <a:lnTo>
                  <a:pt x="169290" y="0"/>
                </a:lnTo>
                <a:close/>
              </a:path>
            </a:pathLst>
          </a:custGeom>
          <a:solidFill>
            <a:srgbClr val="12AB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607807" y="2263139"/>
            <a:ext cx="360045" cy="344805"/>
          </a:xfrm>
          <a:custGeom>
            <a:avLst/>
            <a:gdLst/>
            <a:ahLst/>
            <a:cxnLst/>
            <a:rect l="l" t="t" r="r" b="b"/>
            <a:pathLst>
              <a:path w="360045" h="344805">
                <a:moveTo>
                  <a:pt x="169291" y="0"/>
                </a:moveTo>
                <a:lnTo>
                  <a:pt x="169291" y="86106"/>
                </a:lnTo>
                <a:lnTo>
                  <a:pt x="0" y="86106"/>
                </a:lnTo>
                <a:lnTo>
                  <a:pt x="0" y="258318"/>
                </a:lnTo>
                <a:lnTo>
                  <a:pt x="169291" y="258318"/>
                </a:lnTo>
                <a:lnTo>
                  <a:pt x="169291" y="344424"/>
                </a:lnTo>
                <a:lnTo>
                  <a:pt x="359664" y="172212"/>
                </a:lnTo>
                <a:lnTo>
                  <a:pt x="169291" y="0"/>
                </a:lnTo>
                <a:close/>
              </a:path>
            </a:pathLst>
          </a:custGeom>
          <a:solidFill>
            <a:srgbClr val="12ABDB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3" name="object 13"/>
          <p:cNvGrpSpPr/>
          <p:nvPr/>
        </p:nvGrpSpPr>
        <p:grpSpPr>
          <a:xfrm>
            <a:off x="6611292" y="2168651"/>
            <a:ext cx="494030" cy="535940"/>
            <a:chOff x="6611292" y="2168651"/>
            <a:chExt cx="494030" cy="535940"/>
          </a:xfrm>
        </p:grpSpPr>
        <p:sp>
          <p:nvSpPr>
            <p:cNvPr id="14" name="object 14"/>
            <p:cNvSpPr/>
            <p:nvPr/>
          </p:nvSpPr>
          <p:spPr>
            <a:xfrm>
              <a:off x="6611290" y="2218689"/>
              <a:ext cx="492759" cy="485775"/>
            </a:xfrm>
            <a:custGeom>
              <a:avLst/>
              <a:gdLst/>
              <a:ahLst/>
              <a:cxnLst/>
              <a:rect l="l" t="t" r="r" b="b"/>
              <a:pathLst>
                <a:path w="492759" h="485775">
                  <a:moveTo>
                    <a:pt x="108026" y="33528"/>
                  </a:moveTo>
                  <a:lnTo>
                    <a:pt x="101422" y="26797"/>
                  </a:lnTo>
                  <a:lnTo>
                    <a:pt x="21780" y="26162"/>
                  </a:lnTo>
                  <a:lnTo>
                    <a:pt x="15189" y="32893"/>
                  </a:lnTo>
                  <a:lnTo>
                    <a:pt x="15189" y="49403"/>
                  </a:lnTo>
                  <a:lnTo>
                    <a:pt x="21780" y="56134"/>
                  </a:lnTo>
                  <a:lnTo>
                    <a:pt x="56464" y="56134"/>
                  </a:lnTo>
                  <a:lnTo>
                    <a:pt x="49428" y="64300"/>
                  </a:lnTo>
                  <a:lnTo>
                    <a:pt x="12649" y="129806"/>
                  </a:lnTo>
                  <a:lnTo>
                    <a:pt x="2311" y="171323"/>
                  </a:lnTo>
                  <a:lnTo>
                    <a:pt x="0" y="214096"/>
                  </a:lnTo>
                  <a:lnTo>
                    <a:pt x="5905" y="256921"/>
                  </a:lnTo>
                  <a:lnTo>
                    <a:pt x="7429" y="263652"/>
                  </a:lnTo>
                  <a:lnTo>
                    <a:pt x="13538" y="268478"/>
                  </a:lnTo>
                  <a:lnTo>
                    <a:pt x="22682" y="268351"/>
                  </a:lnTo>
                  <a:lnTo>
                    <a:pt x="31699" y="265938"/>
                  </a:lnTo>
                  <a:lnTo>
                    <a:pt x="36525" y="257937"/>
                  </a:lnTo>
                  <a:lnTo>
                    <a:pt x="34607" y="250063"/>
                  </a:lnTo>
                  <a:lnTo>
                    <a:pt x="29705" y="212928"/>
                  </a:lnTo>
                  <a:lnTo>
                    <a:pt x="40957" y="139966"/>
                  </a:lnTo>
                  <a:lnTo>
                    <a:pt x="61480" y="98653"/>
                  </a:lnTo>
                  <a:lnTo>
                    <a:pt x="77292" y="77470"/>
                  </a:lnTo>
                  <a:lnTo>
                    <a:pt x="77673" y="77978"/>
                  </a:lnTo>
                  <a:lnTo>
                    <a:pt x="77673" y="113665"/>
                  </a:lnTo>
                  <a:lnTo>
                    <a:pt x="84404" y="120396"/>
                  </a:lnTo>
                  <a:lnTo>
                    <a:pt x="100787" y="120396"/>
                  </a:lnTo>
                  <a:lnTo>
                    <a:pt x="107391" y="113665"/>
                  </a:lnTo>
                  <a:lnTo>
                    <a:pt x="108026" y="33528"/>
                  </a:lnTo>
                  <a:close/>
                </a:path>
                <a:path w="492759" h="485775">
                  <a:moveTo>
                    <a:pt x="399364" y="365252"/>
                  </a:moveTo>
                  <a:lnTo>
                    <a:pt x="393903" y="358902"/>
                  </a:lnTo>
                  <a:lnTo>
                    <a:pt x="388442" y="352679"/>
                  </a:lnTo>
                  <a:lnTo>
                    <a:pt x="379044" y="352044"/>
                  </a:lnTo>
                  <a:lnTo>
                    <a:pt x="372821" y="357505"/>
                  </a:lnTo>
                  <a:lnTo>
                    <a:pt x="372440" y="357759"/>
                  </a:lnTo>
                  <a:lnTo>
                    <a:pt x="372186" y="358140"/>
                  </a:lnTo>
                  <a:lnTo>
                    <a:pt x="371932" y="358394"/>
                  </a:lnTo>
                  <a:lnTo>
                    <a:pt x="371678" y="358394"/>
                  </a:lnTo>
                  <a:lnTo>
                    <a:pt x="334530" y="386003"/>
                  </a:lnTo>
                  <a:lnTo>
                    <a:pt x="292519" y="403885"/>
                  </a:lnTo>
                  <a:lnTo>
                    <a:pt x="247510" y="411492"/>
                  </a:lnTo>
                  <a:lnTo>
                    <a:pt x="201371" y="408305"/>
                  </a:lnTo>
                  <a:lnTo>
                    <a:pt x="232359" y="390652"/>
                  </a:lnTo>
                  <a:lnTo>
                    <a:pt x="234772" y="381381"/>
                  </a:lnTo>
                  <a:lnTo>
                    <a:pt x="230708" y="374269"/>
                  </a:lnTo>
                  <a:lnTo>
                    <a:pt x="226517" y="367030"/>
                  </a:lnTo>
                  <a:lnTo>
                    <a:pt x="217373" y="364617"/>
                  </a:lnTo>
                  <a:lnTo>
                    <a:pt x="148031" y="404114"/>
                  </a:lnTo>
                  <a:lnTo>
                    <a:pt x="145491" y="413258"/>
                  </a:lnTo>
                  <a:lnTo>
                    <a:pt x="149555" y="420497"/>
                  </a:lnTo>
                  <a:lnTo>
                    <a:pt x="181178" y="475742"/>
                  </a:lnTo>
                  <a:lnTo>
                    <a:pt x="185242" y="482981"/>
                  </a:lnTo>
                  <a:lnTo>
                    <a:pt x="194386" y="485521"/>
                  </a:lnTo>
                  <a:lnTo>
                    <a:pt x="201625" y="481330"/>
                  </a:lnTo>
                  <a:lnTo>
                    <a:pt x="208864" y="477266"/>
                  </a:lnTo>
                  <a:lnTo>
                    <a:pt x="211277" y="467995"/>
                  </a:lnTo>
                  <a:lnTo>
                    <a:pt x="207213" y="460756"/>
                  </a:lnTo>
                  <a:lnTo>
                    <a:pt x="193751" y="437388"/>
                  </a:lnTo>
                  <a:lnTo>
                    <a:pt x="247548" y="441642"/>
                  </a:lnTo>
                  <a:lnTo>
                    <a:pt x="273646" y="437388"/>
                  </a:lnTo>
                  <a:lnTo>
                    <a:pt x="300075" y="433095"/>
                  </a:lnTo>
                  <a:lnTo>
                    <a:pt x="349123" y="412369"/>
                  </a:lnTo>
                  <a:lnTo>
                    <a:pt x="350304" y="411492"/>
                  </a:lnTo>
                  <a:lnTo>
                    <a:pt x="392506" y="380111"/>
                  </a:lnTo>
                  <a:lnTo>
                    <a:pt x="398729" y="374650"/>
                  </a:lnTo>
                  <a:lnTo>
                    <a:pt x="399237" y="367030"/>
                  </a:lnTo>
                  <a:lnTo>
                    <a:pt x="399364" y="365252"/>
                  </a:lnTo>
                  <a:close/>
                </a:path>
                <a:path w="492759" h="485775">
                  <a:moveTo>
                    <a:pt x="492709" y="127508"/>
                  </a:moveTo>
                  <a:lnTo>
                    <a:pt x="489534" y="118618"/>
                  </a:lnTo>
                  <a:lnTo>
                    <a:pt x="475437" y="111887"/>
                  </a:lnTo>
                  <a:lnTo>
                    <a:pt x="467436" y="113919"/>
                  </a:lnTo>
                  <a:lnTo>
                    <a:pt x="463245" y="120015"/>
                  </a:lnTo>
                  <a:lnTo>
                    <a:pt x="449402" y="143510"/>
                  </a:lnTo>
                  <a:lnTo>
                    <a:pt x="433260" y="107276"/>
                  </a:lnTo>
                  <a:lnTo>
                    <a:pt x="411137" y="74688"/>
                  </a:lnTo>
                  <a:lnTo>
                    <a:pt x="383641" y="46469"/>
                  </a:lnTo>
                  <a:lnTo>
                    <a:pt x="351358" y="23368"/>
                  </a:lnTo>
                  <a:lnTo>
                    <a:pt x="316420" y="6654"/>
                  </a:lnTo>
                  <a:lnTo>
                    <a:pt x="296367" y="0"/>
                  </a:lnTo>
                  <a:lnTo>
                    <a:pt x="287985" y="4445"/>
                  </a:lnTo>
                  <a:lnTo>
                    <a:pt x="285445" y="12319"/>
                  </a:lnTo>
                  <a:lnTo>
                    <a:pt x="283032" y="20193"/>
                  </a:lnTo>
                  <a:lnTo>
                    <a:pt x="287477" y="28575"/>
                  </a:lnTo>
                  <a:lnTo>
                    <a:pt x="295351" y="30988"/>
                  </a:lnTo>
                  <a:lnTo>
                    <a:pt x="336423" y="49288"/>
                  </a:lnTo>
                  <a:lnTo>
                    <a:pt x="371754" y="76123"/>
                  </a:lnTo>
                  <a:lnTo>
                    <a:pt x="400050" y="110274"/>
                  </a:lnTo>
                  <a:lnTo>
                    <a:pt x="420065" y="150495"/>
                  </a:lnTo>
                  <a:lnTo>
                    <a:pt x="397078" y="136779"/>
                  </a:lnTo>
                  <a:lnTo>
                    <a:pt x="390220" y="132080"/>
                  </a:lnTo>
                  <a:lnTo>
                    <a:pt x="380949" y="133858"/>
                  </a:lnTo>
                  <a:lnTo>
                    <a:pt x="376250" y="140589"/>
                  </a:lnTo>
                  <a:lnTo>
                    <a:pt x="371551" y="147447"/>
                  </a:lnTo>
                  <a:lnTo>
                    <a:pt x="373202" y="156718"/>
                  </a:lnTo>
                  <a:lnTo>
                    <a:pt x="380060" y="161417"/>
                  </a:lnTo>
                  <a:lnTo>
                    <a:pt x="381330" y="162179"/>
                  </a:lnTo>
                  <a:lnTo>
                    <a:pt x="382092" y="162560"/>
                  </a:lnTo>
                  <a:lnTo>
                    <a:pt x="434416" y="193548"/>
                  </a:lnTo>
                  <a:lnTo>
                    <a:pt x="437235" y="195834"/>
                  </a:lnTo>
                  <a:lnTo>
                    <a:pt x="437438" y="195834"/>
                  </a:lnTo>
                  <a:lnTo>
                    <a:pt x="440385" y="196850"/>
                  </a:lnTo>
                  <a:lnTo>
                    <a:pt x="447116" y="196850"/>
                  </a:lnTo>
                  <a:lnTo>
                    <a:pt x="451053" y="195834"/>
                  </a:lnTo>
                  <a:lnTo>
                    <a:pt x="454050" y="193548"/>
                  </a:lnTo>
                  <a:lnTo>
                    <a:pt x="479793" y="150495"/>
                  </a:lnTo>
                  <a:lnTo>
                    <a:pt x="483946" y="143510"/>
                  </a:lnTo>
                  <a:lnTo>
                    <a:pt x="489026" y="135001"/>
                  </a:lnTo>
                  <a:lnTo>
                    <a:pt x="492709" y="127508"/>
                  </a:lnTo>
                  <a:close/>
                </a:path>
              </a:pathLst>
            </a:custGeom>
            <a:solidFill>
              <a:srgbClr val="12AB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6621780" y="2168651"/>
              <a:ext cx="483234" cy="457200"/>
            </a:xfrm>
            <a:custGeom>
              <a:avLst/>
              <a:gdLst/>
              <a:ahLst/>
              <a:cxnLst/>
              <a:rect l="l" t="t" r="r" b="b"/>
              <a:pathLst>
                <a:path w="483234" h="457200">
                  <a:moveTo>
                    <a:pt x="118872" y="397002"/>
                  </a:moveTo>
                  <a:lnTo>
                    <a:pt x="114185" y="373570"/>
                  </a:lnTo>
                  <a:lnTo>
                    <a:pt x="101434" y="354431"/>
                  </a:lnTo>
                  <a:lnTo>
                    <a:pt x="82537" y="341541"/>
                  </a:lnTo>
                  <a:lnTo>
                    <a:pt x="59436" y="336804"/>
                  </a:lnTo>
                  <a:lnTo>
                    <a:pt x="36322" y="341541"/>
                  </a:lnTo>
                  <a:lnTo>
                    <a:pt x="17424" y="354431"/>
                  </a:lnTo>
                  <a:lnTo>
                    <a:pt x="4673" y="373570"/>
                  </a:lnTo>
                  <a:lnTo>
                    <a:pt x="0" y="397002"/>
                  </a:lnTo>
                  <a:lnTo>
                    <a:pt x="4673" y="420446"/>
                  </a:lnTo>
                  <a:lnTo>
                    <a:pt x="17424" y="439585"/>
                  </a:lnTo>
                  <a:lnTo>
                    <a:pt x="36322" y="452475"/>
                  </a:lnTo>
                  <a:lnTo>
                    <a:pt x="59436" y="457200"/>
                  </a:lnTo>
                  <a:lnTo>
                    <a:pt x="82537" y="452475"/>
                  </a:lnTo>
                  <a:lnTo>
                    <a:pt x="101434" y="439585"/>
                  </a:lnTo>
                  <a:lnTo>
                    <a:pt x="114185" y="420446"/>
                  </a:lnTo>
                  <a:lnTo>
                    <a:pt x="118872" y="397002"/>
                  </a:lnTo>
                  <a:close/>
                </a:path>
                <a:path w="483234" h="457200">
                  <a:moveTo>
                    <a:pt x="260604" y="60198"/>
                  </a:moveTo>
                  <a:lnTo>
                    <a:pt x="255866" y="36766"/>
                  </a:lnTo>
                  <a:lnTo>
                    <a:pt x="242976" y="17627"/>
                  </a:lnTo>
                  <a:lnTo>
                    <a:pt x="223837" y="4737"/>
                  </a:lnTo>
                  <a:lnTo>
                    <a:pt x="200406" y="0"/>
                  </a:lnTo>
                  <a:lnTo>
                    <a:pt x="176961" y="4737"/>
                  </a:lnTo>
                  <a:lnTo>
                    <a:pt x="157822" y="17627"/>
                  </a:lnTo>
                  <a:lnTo>
                    <a:pt x="144932" y="36766"/>
                  </a:lnTo>
                  <a:lnTo>
                    <a:pt x="140208" y="60198"/>
                  </a:lnTo>
                  <a:lnTo>
                    <a:pt x="144932" y="83642"/>
                  </a:lnTo>
                  <a:lnTo>
                    <a:pt x="157822" y="102781"/>
                  </a:lnTo>
                  <a:lnTo>
                    <a:pt x="176961" y="115671"/>
                  </a:lnTo>
                  <a:lnTo>
                    <a:pt x="200406" y="120396"/>
                  </a:lnTo>
                  <a:lnTo>
                    <a:pt x="223837" y="115671"/>
                  </a:lnTo>
                  <a:lnTo>
                    <a:pt x="242976" y="102781"/>
                  </a:lnTo>
                  <a:lnTo>
                    <a:pt x="255866" y="83642"/>
                  </a:lnTo>
                  <a:lnTo>
                    <a:pt x="260604" y="60198"/>
                  </a:lnTo>
                  <a:close/>
                </a:path>
                <a:path w="483234" h="457200">
                  <a:moveTo>
                    <a:pt x="483108" y="345948"/>
                  </a:moveTo>
                  <a:lnTo>
                    <a:pt x="478370" y="322846"/>
                  </a:lnTo>
                  <a:lnTo>
                    <a:pt x="465480" y="303949"/>
                  </a:lnTo>
                  <a:lnTo>
                    <a:pt x="446341" y="291198"/>
                  </a:lnTo>
                  <a:lnTo>
                    <a:pt x="422910" y="286512"/>
                  </a:lnTo>
                  <a:lnTo>
                    <a:pt x="399465" y="291198"/>
                  </a:lnTo>
                  <a:lnTo>
                    <a:pt x="380326" y="303949"/>
                  </a:lnTo>
                  <a:lnTo>
                    <a:pt x="367436" y="322846"/>
                  </a:lnTo>
                  <a:lnTo>
                    <a:pt x="362712" y="345948"/>
                  </a:lnTo>
                  <a:lnTo>
                    <a:pt x="367436" y="369062"/>
                  </a:lnTo>
                  <a:lnTo>
                    <a:pt x="380326" y="387959"/>
                  </a:lnTo>
                  <a:lnTo>
                    <a:pt x="399465" y="400710"/>
                  </a:lnTo>
                  <a:lnTo>
                    <a:pt x="422910" y="405384"/>
                  </a:lnTo>
                  <a:lnTo>
                    <a:pt x="446341" y="400710"/>
                  </a:lnTo>
                  <a:lnTo>
                    <a:pt x="465480" y="387959"/>
                  </a:lnTo>
                  <a:lnTo>
                    <a:pt x="478370" y="369062"/>
                  </a:lnTo>
                  <a:lnTo>
                    <a:pt x="483108" y="34594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/>
          <p:nvPr/>
        </p:nvSpPr>
        <p:spPr>
          <a:xfrm>
            <a:off x="10920983" y="2161032"/>
            <a:ext cx="502920" cy="547370"/>
          </a:xfrm>
          <a:custGeom>
            <a:avLst/>
            <a:gdLst/>
            <a:ahLst/>
            <a:cxnLst/>
            <a:rect l="l" t="t" r="r" b="b"/>
            <a:pathLst>
              <a:path w="502920" h="547369">
                <a:moveTo>
                  <a:pt x="380746" y="505459"/>
                </a:moveTo>
                <a:lnTo>
                  <a:pt x="122174" y="505459"/>
                </a:lnTo>
                <a:lnTo>
                  <a:pt x="110972" y="507662"/>
                </a:lnTo>
                <a:lnTo>
                  <a:pt x="101806" y="513651"/>
                </a:lnTo>
                <a:lnTo>
                  <a:pt x="95617" y="522497"/>
                </a:lnTo>
                <a:lnTo>
                  <a:pt x="93345" y="533272"/>
                </a:lnTo>
                <a:lnTo>
                  <a:pt x="93345" y="547115"/>
                </a:lnTo>
                <a:lnTo>
                  <a:pt x="409575" y="547115"/>
                </a:lnTo>
                <a:lnTo>
                  <a:pt x="409575" y="533272"/>
                </a:lnTo>
                <a:lnTo>
                  <a:pt x="407302" y="522497"/>
                </a:lnTo>
                <a:lnTo>
                  <a:pt x="401113" y="513651"/>
                </a:lnTo>
                <a:lnTo>
                  <a:pt x="391947" y="507662"/>
                </a:lnTo>
                <a:lnTo>
                  <a:pt x="380746" y="505459"/>
                </a:lnTo>
                <a:close/>
              </a:path>
              <a:path w="502920" h="547369">
                <a:moveTo>
                  <a:pt x="316102" y="477773"/>
                </a:moveTo>
                <a:lnTo>
                  <a:pt x="186817" y="477773"/>
                </a:lnTo>
                <a:lnTo>
                  <a:pt x="175635" y="479956"/>
                </a:lnTo>
                <a:lnTo>
                  <a:pt x="166512" y="485901"/>
                </a:lnTo>
                <a:lnTo>
                  <a:pt x="160367" y="494704"/>
                </a:lnTo>
                <a:lnTo>
                  <a:pt x="158115" y="505459"/>
                </a:lnTo>
                <a:lnTo>
                  <a:pt x="344805" y="505459"/>
                </a:lnTo>
                <a:lnTo>
                  <a:pt x="342552" y="494704"/>
                </a:lnTo>
                <a:lnTo>
                  <a:pt x="336407" y="485901"/>
                </a:lnTo>
                <a:lnTo>
                  <a:pt x="327284" y="479956"/>
                </a:lnTo>
                <a:lnTo>
                  <a:pt x="316102" y="477773"/>
                </a:lnTo>
                <a:close/>
              </a:path>
              <a:path w="502920" h="547369">
                <a:moveTo>
                  <a:pt x="502920" y="48513"/>
                </a:moveTo>
                <a:lnTo>
                  <a:pt x="0" y="48513"/>
                </a:lnTo>
                <a:lnTo>
                  <a:pt x="39" y="194182"/>
                </a:lnTo>
                <a:lnTo>
                  <a:pt x="17252" y="258536"/>
                </a:lnTo>
                <a:lnTo>
                  <a:pt x="40894" y="290575"/>
                </a:lnTo>
                <a:lnTo>
                  <a:pt x="72636" y="317053"/>
                </a:lnTo>
                <a:lnTo>
                  <a:pt x="110140" y="336280"/>
                </a:lnTo>
                <a:lnTo>
                  <a:pt x="155979" y="348243"/>
                </a:lnTo>
                <a:lnTo>
                  <a:pt x="212725" y="352932"/>
                </a:lnTo>
                <a:lnTo>
                  <a:pt x="216971" y="360993"/>
                </a:lnTo>
                <a:lnTo>
                  <a:pt x="220122" y="369506"/>
                </a:lnTo>
                <a:lnTo>
                  <a:pt x="222083" y="378400"/>
                </a:lnTo>
                <a:lnTo>
                  <a:pt x="222758" y="387603"/>
                </a:lnTo>
                <a:lnTo>
                  <a:pt x="222758" y="477773"/>
                </a:lnTo>
                <a:lnTo>
                  <a:pt x="280162" y="477773"/>
                </a:lnTo>
                <a:lnTo>
                  <a:pt x="280217" y="387603"/>
                </a:lnTo>
                <a:lnTo>
                  <a:pt x="346940" y="348896"/>
                </a:lnTo>
                <a:lnTo>
                  <a:pt x="392779" y="336740"/>
                </a:lnTo>
                <a:lnTo>
                  <a:pt x="430283" y="317440"/>
                </a:lnTo>
                <a:lnTo>
                  <a:pt x="439279" y="310006"/>
                </a:lnTo>
                <a:lnTo>
                  <a:pt x="329819" y="310006"/>
                </a:lnTo>
                <a:lnTo>
                  <a:pt x="330627" y="309244"/>
                </a:lnTo>
                <a:lnTo>
                  <a:pt x="172466" y="309244"/>
                </a:lnTo>
                <a:lnTo>
                  <a:pt x="139180" y="303208"/>
                </a:lnTo>
                <a:lnTo>
                  <a:pt x="91991" y="280134"/>
                </a:lnTo>
                <a:lnTo>
                  <a:pt x="55215" y="240024"/>
                </a:lnTo>
                <a:lnTo>
                  <a:pt x="43328" y="202928"/>
                </a:lnTo>
                <a:lnTo>
                  <a:pt x="43052" y="90169"/>
                </a:lnTo>
                <a:lnTo>
                  <a:pt x="502920" y="90169"/>
                </a:lnTo>
                <a:lnTo>
                  <a:pt x="502920" y="48513"/>
                </a:lnTo>
                <a:close/>
              </a:path>
              <a:path w="502920" h="547369">
                <a:moveTo>
                  <a:pt x="502920" y="90804"/>
                </a:moveTo>
                <a:lnTo>
                  <a:pt x="459105" y="90804"/>
                </a:lnTo>
                <a:lnTo>
                  <a:pt x="459155" y="198119"/>
                </a:lnTo>
                <a:lnTo>
                  <a:pt x="459281" y="202928"/>
                </a:lnTo>
                <a:lnTo>
                  <a:pt x="456612" y="218678"/>
                </a:lnTo>
                <a:lnTo>
                  <a:pt x="430402" y="263525"/>
                </a:lnTo>
                <a:lnTo>
                  <a:pt x="390064" y="294004"/>
                </a:lnTo>
                <a:lnTo>
                  <a:pt x="329819" y="310006"/>
                </a:lnTo>
                <a:lnTo>
                  <a:pt x="439279" y="310006"/>
                </a:lnTo>
                <a:lnTo>
                  <a:pt x="485667" y="259494"/>
                </a:lnTo>
                <a:lnTo>
                  <a:pt x="502281" y="206396"/>
                </a:lnTo>
                <a:lnTo>
                  <a:pt x="502714" y="198119"/>
                </a:lnTo>
                <a:lnTo>
                  <a:pt x="502813" y="196214"/>
                </a:lnTo>
                <a:lnTo>
                  <a:pt x="502920" y="90804"/>
                </a:lnTo>
                <a:close/>
              </a:path>
              <a:path w="502920" h="547369">
                <a:moveTo>
                  <a:pt x="502920" y="90169"/>
                </a:moveTo>
                <a:lnTo>
                  <a:pt x="93345" y="90169"/>
                </a:lnTo>
                <a:lnTo>
                  <a:pt x="93392" y="180975"/>
                </a:lnTo>
                <a:lnTo>
                  <a:pt x="104596" y="231060"/>
                </a:lnTo>
                <a:lnTo>
                  <a:pt x="129286" y="266953"/>
                </a:lnTo>
                <a:lnTo>
                  <a:pt x="172466" y="309244"/>
                </a:lnTo>
                <a:lnTo>
                  <a:pt x="330627" y="309244"/>
                </a:lnTo>
                <a:lnTo>
                  <a:pt x="340367" y="300059"/>
                </a:lnTo>
                <a:lnTo>
                  <a:pt x="351345" y="289861"/>
                </a:lnTo>
                <a:lnTo>
                  <a:pt x="377862" y="261872"/>
                </a:lnTo>
                <a:lnTo>
                  <a:pt x="403669" y="215741"/>
                </a:lnTo>
                <a:lnTo>
                  <a:pt x="408813" y="180975"/>
                </a:lnTo>
                <a:lnTo>
                  <a:pt x="408813" y="90804"/>
                </a:lnTo>
                <a:lnTo>
                  <a:pt x="502920" y="90804"/>
                </a:lnTo>
                <a:lnTo>
                  <a:pt x="502920" y="90169"/>
                </a:lnTo>
                <a:close/>
              </a:path>
              <a:path w="502920" h="547369">
                <a:moveTo>
                  <a:pt x="409575" y="0"/>
                </a:moveTo>
                <a:lnTo>
                  <a:pt x="93345" y="0"/>
                </a:lnTo>
                <a:lnTo>
                  <a:pt x="93345" y="48513"/>
                </a:lnTo>
                <a:lnTo>
                  <a:pt x="409575" y="48513"/>
                </a:lnTo>
                <a:lnTo>
                  <a:pt x="409575" y="0"/>
                </a:lnTo>
                <a:close/>
              </a:path>
            </a:pathLst>
          </a:custGeom>
          <a:solidFill>
            <a:srgbClr val="12AB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11074400" y="2132203"/>
            <a:ext cx="1974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1</a:t>
            </a:r>
            <a:endParaRPr sz="2400">
              <a:latin typeface="Microsoft Sans Serif"/>
              <a:cs typeface="Microsoft Sans Serif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2947416" y="2212848"/>
            <a:ext cx="414655" cy="532130"/>
            <a:chOff x="2947416" y="2212848"/>
            <a:chExt cx="414655" cy="532130"/>
          </a:xfrm>
        </p:grpSpPr>
        <p:sp>
          <p:nvSpPr>
            <p:cNvPr id="19" name="object 19"/>
            <p:cNvSpPr/>
            <p:nvPr/>
          </p:nvSpPr>
          <p:spPr>
            <a:xfrm>
              <a:off x="3090672" y="2212848"/>
              <a:ext cx="271780" cy="287020"/>
            </a:xfrm>
            <a:custGeom>
              <a:avLst/>
              <a:gdLst/>
              <a:ahLst/>
              <a:cxnLst/>
              <a:rect l="l" t="t" r="r" b="b"/>
              <a:pathLst>
                <a:path w="271779" h="287019">
                  <a:moveTo>
                    <a:pt x="189737" y="246125"/>
                  </a:moveTo>
                  <a:lnTo>
                    <a:pt x="80263" y="246125"/>
                  </a:lnTo>
                  <a:lnTo>
                    <a:pt x="86098" y="249400"/>
                  </a:lnTo>
                  <a:lnTo>
                    <a:pt x="92170" y="252222"/>
                  </a:lnTo>
                  <a:lnTo>
                    <a:pt x="98480" y="254662"/>
                  </a:lnTo>
                  <a:lnTo>
                    <a:pt x="105028" y="256793"/>
                  </a:lnTo>
                  <a:lnTo>
                    <a:pt x="119125" y="286512"/>
                  </a:lnTo>
                  <a:lnTo>
                    <a:pt x="150875" y="286512"/>
                  </a:lnTo>
                  <a:lnTo>
                    <a:pt x="164973" y="256793"/>
                  </a:lnTo>
                  <a:lnTo>
                    <a:pt x="171521" y="254662"/>
                  </a:lnTo>
                  <a:lnTo>
                    <a:pt x="177831" y="252222"/>
                  </a:lnTo>
                  <a:lnTo>
                    <a:pt x="183903" y="249400"/>
                  </a:lnTo>
                  <a:lnTo>
                    <a:pt x="189737" y="246125"/>
                  </a:lnTo>
                  <a:close/>
                </a:path>
                <a:path w="271779" h="287019">
                  <a:moveTo>
                    <a:pt x="50926" y="29717"/>
                  </a:moveTo>
                  <a:lnTo>
                    <a:pt x="28066" y="53975"/>
                  </a:lnTo>
                  <a:lnTo>
                    <a:pt x="38226" y="85598"/>
                  </a:lnTo>
                  <a:lnTo>
                    <a:pt x="35121" y="91813"/>
                  </a:lnTo>
                  <a:lnTo>
                    <a:pt x="32432" y="98266"/>
                  </a:lnTo>
                  <a:lnTo>
                    <a:pt x="30100" y="104957"/>
                  </a:lnTo>
                  <a:lnTo>
                    <a:pt x="28066" y="111887"/>
                  </a:lnTo>
                  <a:lnTo>
                    <a:pt x="0" y="126746"/>
                  </a:lnTo>
                  <a:lnTo>
                    <a:pt x="0" y="160400"/>
                  </a:lnTo>
                  <a:lnTo>
                    <a:pt x="28066" y="175260"/>
                  </a:lnTo>
                  <a:lnTo>
                    <a:pt x="30022" y="181921"/>
                  </a:lnTo>
                  <a:lnTo>
                    <a:pt x="30100" y="182189"/>
                  </a:lnTo>
                  <a:lnTo>
                    <a:pt x="32349" y="188642"/>
                  </a:lnTo>
                  <a:lnTo>
                    <a:pt x="32432" y="188880"/>
                  </a:lnTo>
                  <a:lnTo>
                    <a:pt x="35121" y="195333"/>
                  </a:lnTo>
                  <a:lnTo>
                    <a:pt x="38226" y="201549"/>
                  </a:lnTo>
                  <a:lnTo>
                    <a:pt x="28066" y="233299"/>
                  </a:lnTo>
                  <a:lnTo>
                    <a:pt x="50291" y="256793"/>
                  </a:lnTo>
                  <a:lnTo>
                    <a:pt x="80263" y="246125"/>
                  </a:lnTo>
                  <a:lnTo>
                    <a:pt x="230089" y="246125"/>
                  </a:lnTo>
                  <a:lnTo>
                    <a:pt x="242569" y="233299"/>
                  </a:lnTo>
                  <a:lnTo>
                    <a:pt x="232410" y="201549"/>
                  </a:lnTo>
                  <a:lnTo>
                    <a:pt x="235569" y="195333"/>
                  </a:lnTo>
                  <a:lnTo>
                    <a:pt x="236082" y="194182"/>
                  </a:lnTo>
                  <a:lnTo>
                    <a:pt x="135635" y="194182"/>
                  </a:lnTo>
                  <a:lnTo>
                    <a:pt x="116869" y="190160"/>
                  </a:lnTo>
                  <a:lnTo>
                    <a:pt x="101711" y="179244"/>
                  </a:lnTo>
                  <a:lnTo>
                    <a:pt x="91576" y="163161"/>
                  </a:lnTo>
                  <a:lnTo>
                    <a:pt x="87883" y="143637"/>
                  </a:lnTo>
                  <a:lnTo>
                    <a:pt x="91666" y="124059"/>
                  </a:lnTo>
                  <a:lnTo>
                    <a:pt x="101949" y="107981"/>
                  </a:lnTo>
                  <a:lnTo>
                    <a:pt x="117137" y="97095"/>
                  </a:lnTo>
                  <a:lnTo>
                    <a:pt x="135635" y="93090"/>
                  </a:lnTo>
                  <a:lnTo>
                    <a:pt x="236683" y="93090"/>
                  </a:lnTo>
                  <a:lnTo>
                    <a:pt x="236150" y="91813"/>
                  </a:lnTo>
                  <a:lnTo>
                    <a:pt x="233044" y="85598"/>
                  </a:lnTo>
                  <a:lnTo>
                    <a:pt x="243204" y="53975"/>
                  </a:lnTo>
                  <a:lnTo>
                    <a:pt x="230398" y="40386"/>
                  </a:lnTo>
                  <a:lnTo>
                    <a:pt x="80898" y="40386"/>
                  </a:lnTo>
                  <a:lnTo>
                    <a:pt x="50926" y="29717"/>
                  </a:lnTo>
                  <a:close/>
                </a:path>
                <a:path w="271779" h="287019">
                  <a:moveTo>
                    <a:pt x="230089" y="246125"/>
                  </a:moveTo>
                  <a:lnTo>
                    <a:pt x="189737" y="246125"/>
                  </a:lnTo>
                  <a:lnTo>
                    <a:pt x="219710" y="256793"/>
                  </a:lnTo>
                  <a:lnTo>
                    <a:pt x="230089" y="246125"/>
                  </a:lnTo>
                  <a:close/>
                </a:path>
                <a:path w="271779" h="287019">
                  <a:moveTo>
                    <a:pt x="236683" y="93090"/>
                  </a:moveTo>
                  <a:lnTo>
                    <a:pt x="135635" y="93090"/>
                  </a:lnTo>
                  <a:lnTo>
                    <a:pt x="154402" y="97095"/>
                  </a:lnTo>
                  <a:lnTo>
                    <a:pt x="169560" y="107981"/>
                  </a:lnTo>
                  <a:lnTo>
                    <a:pt x="179695" y="124059"/>
                  </a:lnTo>
                  <a:lnTo>
                    <a:pt x="183387" y="143637"/>
                  </a:lnTo>
                  <a:lnTo>
                    <a:pt x="179605" y="163161"/>
                  </a:lnTo>
                  <a:lnTo>
                    <a:pt x="169322" y="179244"/>
                  </a:lnTo>
                  <a:lnTo>
                    <a:pt x="154134" y="190160"/>
                  </a:lnTo>
                  <a:lnTo>
                    <a:pt x="135635" y="194182"/>
                  </a:lnTo>
                  <a:lnTo>
                    <a:pt x="236082" y="194182"/>
                  </a:lnTo>
                  <a:lnTo>
                    <a:pt x="238417" y="188880"/>
                  </a:lnTo>
                  <a:lnTo>
                    <a:pt x="238521" y="188642"/>
                  </a:lnTo>
                  <a:lnTo>
                    <a:pt x="240970" y="182189"/>
                  </a:lnTo>
                  <a:lnTo>
                    <a:pt x="241071" y="181921"/>
                  </a:lnTo>
                  <a:lnTo>
                    <a:pt x="243204" y="175260"/>
                  </a:lnTo>
                  <a:lnTo>
                    <a:pt x="271272" y="160400"/>
                  </a:lnTo>
                  <a:lnTo>
                    <a:pt x="271272" y="126746"/>
                  </a:lnTo>
                  <a:lnTo>
                    <a:pt x="243204" y="111887"/>
                  </a:lnTo>
                  <a:lnTo>
                    <a:pt x="241171" y="104957"/>
                  </a:lnTo>
                  <a:lnTo>
                    <a:pt x="238839" y="98266"/>
                  </a:lnTo>
                  <a:lnTo>
                    <a:pt x="236683" y="93090"/>
                  </a:lnTo>
                  <a:close/>
                </a:path>
                <a:path w="271779" h="287019">
                  <a:moveTo>
                    <a:pt x="151510" y="0"/>
                  </a:moveTo>
                  <a:lnTo>
                    <a:pt x="119760" y="0"/>
                  </a:lnTo>
                  <a:lnTo>
                    <a:pt x="105663" y="29717"/>
                  </a:lnTo>
                  <a:lnTo>
                    <a:pt x="99115" y="31849"/>
                  </a:lnTo>
                  <a:lnTo>
                    <a:pt x="92805" y="34289"/>
                  </a:lnTo>
                  <a:lnTo>
                    <a:pt x="86733" y="37111"/>
                  </a:lnTo>
                  <a:lnTo>
                    <a:pt x="80898" y="40386"/>
                  </a:lnTo>
                  <a:lnTo>
                    <a:pt x="190373" y="40386"/>
                  </a:lnTo>
                  <a:lnTo>
                    <a:pt x="184538" y="37111"/>
                  </a:lnTo>
                  <a:lnTo>
                    <a:pt x="178466" y="34289"/>
                  </a:lnTo>
                  <a:lnTo>
                    <a:pt x="172156" y="31849"/>
                  </a:lnTo>
                  <a:lnTo>
                    <a:pt x="165607" y="29717"/>
                  </a:lnTo>
                  <a:lnTo>
                    <a:pt x="151510" y="0"/>
                  </a:lnTo>
                  <a:close/>
                </a:path>
                <a:path w="271779" h="287019">
                  <a:moveTo>
                    <a:pt x="220344" y="29717"/>
                  </a:moveTo>
                  <a:lnTo>
                    <a:pt x="190373" y="40386"/>
                  </a:lnTo>
                  <a:lnTo>
                    <a:pt x="230398" y="40386"/>
                  </a:lnTo>
                  <a:lnTo>
                    <a:pt x="220344" y="2971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2947416" y="2458212"/>
              <a:ext cx="271780" cy="287020"/>
            </a:xfrm>
            <a:custGeom>
              <a:avLst/>
              <a:gdLst/>
              <a:ahLst/>
              <a:cxnLst/>
              <a:rect l="l" t="t" r="r" b="b"/>
              <a:pathLst>
                <a:path w="271780" h="287019">
                  <a:moveTo>
                    <a:pt x="190372" y="246125"/>
                  </a:moveTo>
                  <a:lnTo>
                    <a:pt x="80898" y="246125"/>
                  </a:lnTo>
                  <a:lnTo>
                    <a:pt x="86733" y="249400"/>
                  </a:lnTo>
                  <a:lnTo>
                    <a:pt x="92805" y="252222"/>
                  </a:lnTo>
                  <a:lnTo>
                    <a:pt x="99115" y="254662"/>
                  </a:lnTo>
                  <a:lnTo>
                    <a:pt x="105663" y="256793"/>
                  </a:lnTo>
                  <a:lnTo>
                    <a:pt x="119760" y="286512"/>
                  </a:lnTo>
                  <a:lnTo>
                    <a:pt x="151510" y="286512"/>
                  </a:lnTo>
                  <a:lnTo>
                    <a:pt x="165607" y="256793"/>
                  </a:lnTo>
                  <a:lnTo>
                    <a:pt x="172156" y="254662"/>
                  </a:lnTo>
                  <a:lnTo>
                    <a:pt x="178466" y="252222"/>
                  </a:lnTo>
                  <a:lnTo>
                    <a:pt x="184538" y="249400"/>
                  </a:lnTo>
                  <a:lnTo>
                    <a:pt x="190372" y="246125"/>
                  </a:lnTo>
                  <a:close/>
                </a:path>
                <a:path w="271780" h="287019">
                  <a:moveTo>
                    <a:pt x="230119" y="246125"/>
                  </a:moveTo>
                  <a:lnTo>
                    <a:pt x="190372" y="246125"/>
                  </a:lnTo>
                  <a:lnTo>
                    <a:pt x="220344" y="256793"/>
                  </a:lnTo>
                  <a:lnTo>
                    <a:pt x="230119" y="246125"/>
                  </a:lnTo>
                  <a:close/>
                </a:path>
                <a:path w="271780" h="287019">
                  <a:moveTo>
                    <a:pt x="50926" y="29717"/>
                  </a:moveTo>
                  <a:lnTo>
                    <a:pt x="28701" y="53212"/>
                  </a:lnTo>
                  <a:lnTo>
                    <a:pt x="38226" y="84962"/>
                  </a:lnTo>
                  <a:lnTo>
                    <a:pt x="35121" y="91267"/>
                  </a:lnTo>
                  <a:lnTo>
                    <a:pt x="32432" y="97869"/>
                  </a:lnTo>
                  <a:lnTo>
                    <a:pt x="30100" y="104590"/>
                  </a:lnTo>
                  <a:lnTo>
                    <a:pt x="28066" y="111251"/>
                  </a:lnTo>
                  <a:lnTo>
                    <a:pt x="0" y="126111"/>
                  </a:lnTo>
                  <a:lnTo>
                    <a:pt x="0" y="159765"/>
                  </a:lnTo>
                  <a:lnTo>
                    <a:pt x="28066" y="174625"/>
                  </a:lnTo>
                  <a:lnTo>
                    <a:pt x="30100" y="181554"/>
                  </a:lnTo>
                  <a:lnTo>
                    <a:pt x="32432" y="188245"/>
                  </a:lnTo>
                  <a:lnTo>
                    <a:pt x="35121" y="194698"/>
                  </a:lnTo>
                  <a:lnTo>
                    <a:pt x="38226" y="200913"/>
                  </a:lnTo>
                  <a:lnTo>
                    <a:pt x="28701" y="232537"/>
                  </a:lnTo>
                  <a:lnTo>
                    <a:pt x="50926" y="256159"/>
                  </a:lnTo>
                  <a:lnTo>
                    <a:pt x="80898" y="246125"/>
                  </a:lnTo>
                  <a:lnTo>
                    <a:pt x="230119" y="246125"/>
                  </a:lnTo>
                  <a:lnTo>
                    <a:pt x="242569" y="232537"/>
                  </a:lnTo>
                  <a:lnTo>
                    <a:pt x="233044" y="201549"/>
                  </a:lnTo>
                  <a:lnTo>
                    <a:pt x="236150" y="195333"/>
                  </a:lnTo>
                  <a:lnTo>
                    <a:pt x="236630" y="194183"/>
                  </a:lnTo>
                  <a:lnTo>
                    <a:pt x="135635" y="194183"/>
                  </a:lnTo>
                  <a:lnTo>
                    <a:pt x="116869" y="190160"/>
                  </a:lnTo>
                  <a:lnTo>
                    <a:pt x="101711" y="179244"/>
                  </a:lnTo>
                  <a:lnTo>
                    <a:pt x="91576" y="163161"/>
                  </a:lnTo>
                  <a:lnTo>
                    <a:pt x="87883" y="143637"/>
                  </a:lnTo>
                  <a:lnTo>
                    <a:pt x="91615" y="124059"/>
                  </a:lnTo>
                  <a:lnTo>
                    <a:pt x="91666" y="123791"/>
                  </a:lnTo>
                  <a:lnTo>
                    <a:pt x="101949" y="107743"/>
                  </a:lnTo>
                  <a:lnTo>
                    <a:pt x="117011" y="97095"/>
                  </a:lnTo>
                  <a:lnTo>
                    <a:pt x="116715" y="97095"/>
                  </a:lnTo>
                  <a:lnTo>
                    <a:pt x="135635" y="93090"/>
                  </a:lnTo>
                  <a:lnTo>
                    <a:pt x="236683" y="93090"/>
                  </a:lnTo>
                  <a:lnTo>
                    <a:pt x="236150" y="91813"/>
                  </a:lnTo>
                  <a:lnTo>
                    <a:pt x="233044" y="85598"/>
                  </a:lnTo>
                  <a:lnTo>
                    <a:pt x="243204" y="53975"/>
                  </a:lnTo>
                  <a:lnTo>
                    <a:pt x="230398" y="40386"/>
                  </a:lnTo>
                  <a:lnTo>
                    <a:pt x="80898" y="40386"/>
                  </a:lnTo>
                  <a:lnTo>
                    <a:pt x="50926" y="29717"/>
                  </a:lnTo>
                  <a:close/>
                </a:path>
                <a:path w="271780" h="287019">
                  <a:moveTo>
                    <a:pt x="236683" y="93090"/>
                  </a:moveTo>
                  <a:lnTo>
                    <a:pt x="135635" y="93090"/>
                  </a:lnTo>
                  <a:lnTo>
                    <a:pt x="154402" y="97095"/>
                  </a:lnTo>
                  <a:lnTo>
                    <a:pt x="169560" y="107981"/>
                  </a:lnTo>
                  <a:lnTo>
                    <a:pt x="179695" y="124059"/>
                  </a:lnTo>
                  <a:lnTo>
                    <a:pt x="183387" y="143637"/>
                  </a:lnTo>
                  <a:lnTo>
                    <a:pt x="179695" y="163161"/>
                  </a:lnTo>
                  <a:lnTo>
                    <a:pt x="169560" y="179244"/>
                  </a:lnTo>
                  <a:lnTo>
                    <a:pt x="154402" y="190160"/>
                  </a:lnTo>
                  <a:lnTo>
                    <a:pt x="135635" y="194183"/>
                  </a:lnTo>
                  <a:lnTo>
                    <a:pt x="236630" y="194183"/>
                  </a:lnTo>
                  <a:lnTo>
                    <a:pt x="238839" y="188880"/>
                  </a:lnTo>
                  <a:lnTo>
                    <a:pt x="241171" y="182189"/>
                  </a:lnTo>
                  <a:lnTo>
                    <a:pt x="243204" y="175260"/>
                  </a:lnTo>
                  <a:lnTo>
                    <a:pt x="271271" y="160400"/>
                  </a:lnTo>
                  <a:lnTo>
                    <a:pt x="271271" y="126746"/>
                  </a:lnTo>
                  <a:lnTo>
                    <a:pt x="243204" y="111887"/>
                  </a:lnTo>
                  <a:lnTo>
                    <a:pt x="241171" y="104957"/>
                  </a:lnTo>
                  <a:lnTo>
                    <a:pt x="238839" y="98266"/>
                  </a:lnTo>
                  <a:lnTo>
                    <a:pt x="236683" y="93090"/>
                  </a:lnTo>
                  <a:close/>
                </a:path>
                <a:path w="271780" h="287019">
                  <a:moveTo>
                    <a:pt x="151510" y="0"/>
                  </a:moveTo>
                  <a:lnTo>
                    <a:pt x="119760" y="0"/>
                  </a:lnTo>
                  <a:lnTo>
                    <a:pt x="105663" y="29717"/>
                  </a:lnTo>
                  <a:lnTo>
                    <a:pt x="99115" y="31849"/>
                  </a:lnTo>
                  <a:lnTo>
                    <a:pt x="92805" y="34289"/>
                  </a:lnTo>
                  <a:lnTo>
                    <a:pt x="86733" y="37111"/>
                  </a:lnTo>
                  <a:lnTo>
                    <a:pt x="80898" y="40386"/>
                  </a:lnTo>
                  <a:lnTo>
                    <a:pt x="190372" y="40386"/>
                  </a:lnTo>
                  <a:lnTo>
                    <a:pt x="184449" y="37111"/>
                  </a:lnTo>
                  <a:lnTo>
                    <a:pt x="178228" y="34289"/>
                  </a:lnTo>
                  <a:lnTo>
                    <a:pt x="171888" y="31849"/>
                  </a:lnTo>
                  <a:lnTo>
                    <a:pt x="165607" y="29717"/>
                  </a:lnTo>
                  <a:lnTo>
                    <a:pt x="151510" y="0"/>
                  </a:lnTo>
                  <a:close/>
                </a:path>
                <a:path w="271780" h="287019">
                  <a:moveTo>
                    <a:pt x="220344" y="29717"/>
                  </a:moveTo>
                  <a:lnTo>
                    <a:pt x="190372" y="40386"/>
                  </a:lnTo>
                  <a:lnTo>
                    <a:pt x="230398" y="40386"/>
                  </a:lnTo>
                  <a:lnTo>
                    <a:pt x="220344" y="29717"/>
                  </a:lnTo>
                  <a:close/>
                </a:path>
              </a:pathLst>
            </a:custGeom>
            <a:solidFill>
              <a:srgbClr val="12AB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182420" y="891362"/>
            <a:ext cx="2990215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b="1" spc="-300" dirty="0">
                <a:latin typeface="Arial"/>
                <a:cs typeface="Arial"/>
              </a:rPr>
              <a:t>RESULTS</a:t>
            </a:r>
            <a:endParaRPr sz="5400" dirty="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218313" y="2467736"/>
            <a:ext cx="4917440" cy="971550"/>
            <a:chOff x="218313" y="2467736"/>
            <a:chExt cx="4917440" cy="971550"/>
          </a:xfrm>
        </p:grpSpPr>
        <p:sp>
          <p:nvSpPr>
            <p:cNvPr id="6" name="object 6"/>
            <p:cNvSpPr/>
            <p:nvPr/>
          </p:nvSpPr>
          <p:spPr>
            <a:xfrm>
              <a:off x="227838" y="2477261"/>
              <a:ext cx="4898390" cy="952500"/>
            </a:xfrm>
            <a:custGeom>
              <a:avLst/>
              <a:gdLst/>
              <a:ahLst/>
              <a:cxnLst/>
              <a:rect l="l" t="t" r="r" b="b"/>
              <a:pathLst>
                <a:path w="4898390" h="952500">
                  <a:moveTo>
                    <a:pt x="4739386" y="0"/>
                  </a:moveTo>
                  <a:lnTo>
                    <a:pt x="0" y="0"/>
                  </a:lnTo>
                  <a:lnTo>
                    <a:pt x="0" y="793750"/>
                  </a:lnTo>
                  <a:lnTo>
                    <a:pt x="158750" y="952500"/>
                  </a:lnTo>
                  <a:lnTo>
                    <a:pt x="4898136" y="952500"/>
                  </a:lnTo>
                  <a:lnTo>
                    <a:pt x="4898136" y="158750"/>
                  </a:lnTo>
                  <a:lnTo>
                    <a:pt x="4739386" y="0"/>
                  </a:lnTo>
                  <a:close/>
                </a:path>
              </a:pathLst>
            </a:custGeom>
            <a:solidFill>
              <a:srgbClr val="006F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27838" y="2477261"/>
              <a:ext cx="4898390" cy="952500"/>
            </a:xfrm>
            <a:custGeom>
              <a:avLst/>
              <a:gdLst/>
              <a:ahLst/>
              <a:cxnLst/>
              <a:rect l="l" t="t" r="r" b="b"/>
              <a:pathLst>
                <a:path w="4898390" h="952500">
                  <a:moveTo>
                    <a:pt x="0" y="0"/>
                  </a:moveTo>
                  <a:lnTo>
                    <a:pt x="4739386" y="0"/>
                  </a:lnTo>
                  <a:lnTo>
                    <a:pt x="4898136" y="158750"/>
                  </a:lnTo>
                  <a:lnTo>
                    <a:pt x="4898136" y="952500"/>
                  </a:lnTo>
                  <a:lnTo>
                    <a:pt x="158750" y="952500"/>
                  </a:lnTo>
                  <a:lnTo>
                    <a:pt x="0" y="793750"/>
                  </a:lnTo>
                  <a:lnTo>
                    <a:pt x="0" y="0"/>
                  </a:lnTo>
                  <a:close/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895603" y="2757932"/>
            <a:ext cx="35598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FFFF"/>
                </a:solidFill>
                <a:latin typeface="Microsoft Sans Serif"/>
                <a:cs typeface="Microsoft Sans Serif"/>
              </a:rPr>
              <a:t>Exploratory</a:t>
            </a:r>
            <a:r>
              <a:rPr sz="2400" spc="19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dirty="0">
                <a:solidFill>
                  <a:srgbClr val="FFFFFF"/>
                </a:solidFill>
                <a:latin typeface="Microsoft Sans Serif"/>
                <a:cs typeface="Microsoft Sans Serif"/>
              </a:rPr>
              <a:t>Data</a:t>
            </a:r>
            <a:r>
              <a:rPr sz="2400" spc="2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Analysis</a:t>
            </a:r>
            <a:endParaRPr sz="2400" dirty="0">
              <a:latin typeface="Microsoft Sans Serif"/>
              <a:cs typeface="Microsoft Sans Serif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218313" y="3810380"/>
            <a:ext cx="4917440" cy="971550"/>
            <a:chOff x="218313" y="3810380"/>
            <a:chExt cx="4917440" cy="971550"/>
          </a:xfrm>
        </p:grpSpPr>
        <p:sp>
          <p:nvSpPr>
            <p:cNvPr id="10" name="object 10"/>
            <p:cNvSpPr/>
            <p:nvPr/>
          </p:nvSpPr>
          <p:spPr>
            <a:xfrm>
              <a:off x="227838" y="3819905"/>
              <a:ext cx="4898390" cy="952500"/>
            </a:xfrm>
            <a:custGeom>
              <a:avLst/>
              <a:gdLst/>
              <a:ahLst/>
              <a:cxnLst/>
              <a:rect l="l" t="t" r="r" b="b"/>
              <a:pathLst>
                <a:path w="4898390" h="952500">
                  <a:moveTo>
                    <a:pt x="4739386" y="0"/>
                  </a:moveTo>
                  <a:lnTo>
                    <a:pt x="0" y="0"/>
                  </a:lnTo>
                  <a:lnTo>
                    <a:pt x="0" y="793750"/>
                  </a:lnTo>
                  <a:lnTo>
                    <a:pt x="158750" y="952500"/>
                  </a:lnTo>
                  <a:lnTo>
                    <a:pt x="4898136" y="952500"/>
                  </a:lnTo>
                  <a:lnTo>
                    <a:pt x="4898136" y="158750"/>
                  </a:lnTo>
                  <a:lnTo>
                    <a:pt x="4739386" y="0"/>
                  </a:lnTo>
                  <a:close/>
                </a:path>
              </a:pathLst>
            </a:custGeom>
            <a:solidFill>
              <a:srgbClr val="12AB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27838" y="3819905"/>
              <a:ext cx="4898390" cy="952500"/>
            </a:xfrm>
            <a:custGeom>
              <a:avLst/>
              <a:gdLst/>
              <a:ahLst/>
              <a:cxnLst/>
              <a:rect l="l" t="t" r="r" b="b"/>
              <a:pathLst>
                <a:path w="4898390" h="952500">
                  <a:moveTo>
                    <a:pt x="0" y="0"/>
                  </a:moveTo>
                  <a:lnTo>
                    <a:pt x="4739386" y="0"/>
                  </a:lnTo>
                  <a:lnTo>
                    <a:pt x="4898136" y="158750"/>
                  </a:lnTo>
                  <a:lnTo>
                    <a:pt x="4898136" y="952500"/>
                  </a:lnTo>
                  <a:lnTo>
                    <a:pt x="158750" y="952500"/>
                  </a:lnTo>
                  <a:lnTo>
                    <a:pt x="0" y="793750"/>
                  </a:lnTo>
                  <a:lnTo>
                    <a:pt x="0" y="0"/>
                  </a:lnTo>
                  <a:close/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1259839" y="4100525"/>
            <a:ext cx="283273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Interactive</a:t>
            </a:r>
            <a:r>
              <a:rPr sz="2400" spc="-5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Analytics</a:t>
            </a:r>
            <a:endParaRPr sz="2400">
              <a:latin typeface="Microsoft Sans Serif"/>
              <a:cs typeface="Microsoft Sans Serif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218313" y="5153025"/>
            <a:ext cx="4917440" cy="971550"/>
            <a:chOff x="218313" y="5153025"/>
            <a:chExt cx="4917440" cy="971550"/>
          </a:xfrm>
        </p:grpSpPr>
        <p:sp>
          <p:nvSpPr>
            <p:cNvPr id="14" name="object 14"/>
            <p:cNvSpPr/>
            <p:nvPr/>
          </p:nvSpPr>
          <p:spPr>
            <a:xfrm>
              <a:off x="227838" y="5162550"/>
              <a:ext cx="4898390" cy="952500"/>
            </a:xfrm>
            <a:custGeom>
              <a:avLst/>
              <a:gdLst/>
              <a:ahLst/>
              <a:cxnLst/>
              <a:rect l="l" t="t" r="r" b="b"/>
              <a:pathLst>
                <a:path w="4898390" h="952500">
                  <a:moveTo>
                    <a:pt x="4739386" y="0"/>
                  </a:moveTo>
                  <a:lnTo>
                    <a:pt x="0" y="0"/>
                  </a:lnTo>
                  <a:lnTo>
                    <a:pt x="0" y="793750"/>
                  </a:lnTo>
                  <a:lnTo>
                    <a:pt x="158750" y="952500"/>
                  </a:lnTo>
                  <a:lnTo>
                    <a:pt x="4898136" y="952500"/>
                  </a:lnTo>
                  <a:lnTo>
                    <a:pt x="4898136" y="158750"/>
                  </a:lnTo>
                  <a:lnTo>
                    <a:pt x="4739386" y="0"/>
                  </a:lnTo>
                  <a:close/>
                </a:path>
              </a:pathLst>
            </a:custGeom>
            <a:solidFill>
              <a:srgbClr val="13586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27838" y="5162550"/>
              <a:ext cx="4898390" cy="952500"/>
            </a:xfrm>
            <a:custGeom>
              <a:avLst/>
              <a:gdLst/>
              <a:ahLst/>
              <a:cxnLst/>
              <a:rect l="l" t="t" r="r" b="b"/>
              <a:pathLst>
                <a:path w="4898390" h="952500">
                  <a:moveTo>
                    <a:pt x="0" y="0"/>
                  </a:moveTo>
                  <a:lnTo>
                    <a:pt x="4739386" y="0"/>
                  </a:lnTo>
                  <a:lnTo>
                    <a:pt x="4898136" y="158750"/>
                  </a:lnTo>
                  <a:lnTo>
                    <a:pt x="4898136" y="952500"/>
                  </a:lnTo>
                  <a:lnTo>
                    <a:pt x="158750" y="952500"/>
                  </a:lnTo>
                  <a:lnTo>
                    <a:pt x="0" y="793750"/>
                  </a:lnTo>
                  <a:lnTo>
                    <a:pt x="0" y="0"/>
                  </a:lnTo>
                  <a:close/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1371091" y="5444134"/>
            <a:ext cx="26079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FFFF"/>
                </a:solidFill>
                <a:latin typeface="Microsoft Sans Serif"/>
                <a:cs typeface="Microsoft Sans Serif"/>
              </a:rPr>
              <a:t>Predictive</a:t>
            </a:r>
            <a:r>
              <a:rPr sz="2400" spc="2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Analysis</a:t>
            </a:r>
            <a:endParaRPr sz="24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26212" y="2917698"/>
            <a:ext cx="11323320" cy="1031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600" b="1" spc="-105" dirty="0">
                <a:latin typeface="Arial"/>
                <a:cs typeface="Arial"/>
              </a:rPr>
              <a:t>EDA</a:t>
            </a:r>
            <a:r>
              <a:rPr sz="6600" b="1" spc="-254" dirty="0">
                <a:latin typeface="Arial"/>
                <a:cs typeface="Arial"/>
              </a:rPr>
              <a:t> </a:t>
            </a:r>
            <a:r>
              <a:rPr sz="6600" b="1" dirty="0">
                <a:latin typeface="Arial"/>
                <a:cs typeface="Arial"/>
              </a:rPr>
              <a:t>-</a:t>
            </a:r>
            <a:r>
              <a:rPr sz="6600" b="1" spc="-254" dirty="0">
                <a:latin typeface="Arial"/>
                <a:cs typeface="Arial"/>
              </a:rPr>
              <a:t> </a:t>
            </a:r>
            <a:r>
              <a:rPr sz="6600" b="1" spc="80" dirty="0">
                <a:solidFill>
                  <a:srgbClr val="12ABDB"/>
                </a:solidFill>
                <a:latin typeface="Arial"/>
                <a:cs typeface="Arial"/>
              </a:rPr>
              <a:t>WITH</a:t>
            </a:r>
            <a:r>
              <a:rPr sz="6600" b="1" spc="-265" dirty="0">
                <a:solidFill>
                  <a:srgbClr val="12ABDB"/>
                </a:solidFill>
                <a:latin typeface="Arial"/>
                <a:cs typeface="Arial"/>
              </a:rPr>
              <a:t> </a:t>
            </a:r>
            <a:r>
              <a:rPr sz="6600" b="1" spc="-10" dirty="0">
                <a:solidFill>
                  <a:srgbClr val="12ABDB"/>
                </a:solidFill>
                <a:latin typeface="Arial"/>
                <a:cs typeface="Arial"/>
              </a:rPr>
              <a:t>VISUALIZATION</a:t>
            </a:r>
            <a:endParaRPr sz="6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2074" y="495045"/>
            <a:ext cx="5309870" cy="382797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400" spc="-50" dirty="0"/>
              <a:t>LAUNCH</a:t>
            </a:r>
            <a:r>
              <a:rPr sz="2400" spc="-85" dirty="0"/>
              <a:t> </a:t>
            </a:r>
            <a:r>
              <a:rPr sz="2400" spc="-165" dirty="0"/>
              <a:t>SITE</a:t>
            </a:r>
            <a:r>
              <a:rPr sz="2400" spc="-90" dirty="0"/>
              <a:t> </a:t>
            </a:r>
            <a:r>
              <a:rPr sz="2400" spc="-120" dirty="0"/>
              <a:t>VS.</a:t>
            </a:r>
            <a:r>
              <a:rPr sz="2400" spc="-90" dirty="0"/>
              <a:t> </a:t>
            </a:r>
            <a:r>
              <a:rPr sz="2400" spc="-100" dirty="0"/>
              <a:t>FLIGHT</a:t>
            </a:r>
            <a:r>
              <a:rPr sz="2400" spc="-80" dirty="0"/>
              <a:t> </a:t>
            </a:r>
            <a:r>
              <a:rPr sz="2400" spc="-10" dirty="0"/>
              <a:t>NUMBER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0"/>
              </a:spcBef>
            </a:pPr>
            <a:fld id="{81D60167-4931-47E6-BA6A-407CBD079E47}" type="slidenum">
              <a:rPr spc="-25" dirty="0"/>
              <a:t>15</a:t>
            </a:fld>
            <a:endParaRPr spc="-25" dirty="0"/>
          </a:p>
        </p:txBody>
      </p:sp>
      <p:sp>
        <p:nvSpPr>
          <p:cNvPr id="3" name="object 3"/>
          <p:cNvSpPr txBox="1"/>
          <p:nvPr/>
        </p:nvSpPr>
        <p:spPr>
          <a:xfrm>
            <a:off x="392074" y="1358544"/>
            <a:ext cx="5703570" cy="3409315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1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scatter</a:t>
            </a:r>
            <a:r>
              <a:rPr sz="16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plot</a:t>
            </a:r>
            <a:r>
              <a:rPr sz="16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16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</a:t>
            </a:r>
            <a:r>
              <a:rPr sz="16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Site</a:t>
            </a:r>
            <a:r>
              <a:rPr sz="16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-55" dirty="0">
                <a:solidFill>
                  <a:srgbClr val="FFFFFF"/>
                </a:solidFill>
                <a:latin typeface="Microsoft Sans Serif"/>
                <a:cs typeface="Microsoft Sans Serif"/>
              </a:rPr>
              <a:t>vs.</a:t>
            </a:r>
            <a:r>
              <a:rPr sz="1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Flight</a:t>
            </a:r>
            <a:r>
              <a:rPr sz="16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Number shows</a:t>
            </a:r>
            <a:r>
              <a:rPr sz="16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that:</a:t>
            </a:r>
            <a:endParaRPr sz="1600" dirty="0">
              <a:latin typeface="Microsoft Sans Serif"/>
              <a:cs typeface="Microsoft Sans Serif"/>
            </a:endParaRPr>
          </a:p>
          <a:p>
            <a:pPr marL="299085" indent="-286385">
              <a:lnSpc>
                <a:spcPct val="100000"/>
              </a:lnSpc>
              <a:spcBef>
                <a:spcPts val="600"/>
              </a:spcBef>
              <a:buFont typeface="Arial MT"/>
              <a:buChar char="•"/>
              <a:tabLst>
                <a:tab pos="299085" algn="l"/>
              </a:tabLst>
            </a:pPr>
            <a:r>
              <a:rPr sz="16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As</a:t>
            </a:r>
            <a:r>
              <a:rPr sz="16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 number</a:t>
            </a:r>
            <a:r>
              <a:rPr sz="16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16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flights</a:t>
            </a: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increases,</a:t>
            </a:r>
            <a:r>
              <a:rPr sz="16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16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rate </a:t>
            </a:r>
            <a:r>
              <a:rPr sz="16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1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</a:t>
            </a:r>
            <a:r>
              <a:rPr sz="16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at</a:t>
            </a:r>
            <a:r>
              <a:rPr sz="1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endParaRPr sz="1600" dirty="0">
              <a:latin typeface="Microsoft Sans Serif"/>
              <a:cs typeface="Microsoft Sans Serif"/>
            </a:endParaRPr>
          </a:p>
          <a:p>
            <a:pPr marL="299085">
              <a:lnSpc>
                <a:spcPct val="100000"/>
              </a:lnSpc>
            </a:pP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</a:t>
            </a:r>
            <a:r>
              <a:rPr sz="16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site</a:t>
            </a:r>
            <a:r>
              <a:rPr sz="16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increases.</a:t>
            </a:r>
            <a:endParaRPr sz="1600" dirty="0">
              <a:latin typeface="Microsoft Sans Serif"/>
              <a:cs typeface="Microsoft Sans Serif"/>
            </a:endParaRPr>
          </a:p>
          <a:p>
            <a:pPr marL="299085" marR="697230" indent="-287020">
              <a:lnSpc>
                <a:spcPct val="100000"/>
              </a:lnSpc>
              <a:spcBef>
                <a:spcPts val="600"/>
              </a:spcBef>
              <a:buFont typeface="Arial MT"/>
              <a:buChar char="•"/>
              <a:tabLst>
                <a:tab pos="299085" algn="l"/>
              </a:tabLst>
            </a:pPr>
            <a:r>
              <a:rPr sz="16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Most</a:t>
            </a:r>
            <a:r>
              <a:rPr sz="16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16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16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early</a:t>
            </a:r>
            <a:r>
              <a:rPr sz="16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flights</a:t>
            </a:r>
            <a:r>
              <a:rPr sz="16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(flight</a:t>
            </a:r>
            <a:r>
              <a:rPr sz="16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numbers</a:t>
            </a:r>
            <a:r>
              <a:rPr sz="16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&lt;</a:t>
            </a:r>
            <a:r>
              <a:rPr sz="16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30)</a:t>
            </a:r>
            <a:r>
              <a:rPr sz="16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were </a:t>
            </a: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launched</a:t>
            </a:r>
            <a:r>
              <a:rPr sz="16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from</a:t>
            </a:r>
            <a:r>
              <a:rPr sz="1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-140" dirty="0">
                <a:solidFill>
                  <a:srgbClr val="FFFFFF"/>
                </a:solidFill>
                <a:latin typeface="Microsoft Sans Serif"/>
                <a:cs typeface="Microsoft Sans Serif"/>
              </a:rPr>
              <a:t>CCAFS</a:t>
            </a:r>
            <a:r>
              <a:rPr sz="16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-155" dirty="0">
                <a:solidFill>
                  <a:srgbClr val="FFFFFF"/>
                </a:solidFill>
                <a:latin typeface="Microsoft Sans Serif"/>
                <a:cs typeface="Microsoft Sans Serif"/>
              </a:rPr>
              <a:t>SLC</a:t>
            </a:r>
            <a:r>
              <a:rPr sz="16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40,</a:t>
            </a:r>
            <a:r>
              <a:rPr sz="16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16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were</a:t>
            </a:r>
            <a:r>
              <a:rPr sz="16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generally unsuccessful.</a:t>
            </a:r>
            <a:endParaRPr sz="1600" dirty="0">
              <a:latin typeface="Microsoft Sans Serif"/>
              <a:cs typeface="Microsoft Sans Serif"/>
            </a:endParaRPr>
          </a:p>
          <a:p>
            <a:pPr marL="299085" marR="313690" indent="-287020">
              <a:lnSpc>
                <a:spcPct val="100000"/>
              </a:lnSpc>
              <a:spcBef>
                <a:spcPts val="600"/>
              </a:spcBef>
              <a:buFont typeface="Arial MT"/>
              <a:buChar char="•"/>
              <a:tabLst>
                <a:tab pos="299085" algn="l"/>
              </a:tabLst>
            </a:pP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1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flights</a:t>
            </a:r>
            <a:r>
              <a:rPr sz="16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from</a:t>
            </a: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VAFB</a:t>
            </a:r>
            <a:r>
              <a:rPr sz="16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-155" dirty="0">
                <a:solidFill>
                  <a:srgbClr val="FFFFFF"/>
                </a:solidFill>
                <a:latin typeface="Microsoft Sans Serif"/>
                <a:cs typeface="Microsoft Sans Serif"/>
              </a:rPr>
              <a:t>SLC</a:t>
            </a:r>
            <a:r>
              <a:rPr sz="16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-80" dirty="0">
                <a:solidFill>
                  <a:srgbClr val="FFFFFF"/>
                </a:solidFill>
                <a:latin typeface="Microsoft Sans Serif"/>
                <a:cs typeface="Microsoft Sans Serif"/>
              </a:rPr>
              <a:t>4E</a:t>
            </a:r>
            <a:r>
              <a:rPr sz="1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also</a:t>
            </a:r>
            <a:r>
              <a:rPr sz="16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show</a:t>
            </a:r>
            <a:r>
              <a:rPr sz="16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this</a:t>
            </a:r>
            <a:r>
              <a:rPr sz="16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trend, </a:t>
            </a:r>
            <a:r>
              <a:rPr sz="16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that </a:t>
            </a: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earlier</a:t>
            </a:r>
            <a:r>
              <a:rPr sz="16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flights</a:t>
            </a:r>
            <a:r>
              <a:rPr sz="16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were</a:t>
            </a:r>
            <a:r>
              <a:rPr sz="16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less</a:t>
            </a:r>
            <a:r>
              <a:rPr sz="16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successful.</a:t>
            </a:r>
            <a:endParaRPr sz="1600" dirty="0">
              <a:latin typeface="Microsoft Sans Serif"/>
              <a:cs typeface="Microsoft Sans Serif"/>
            </a:endParaRPr>
          </a:p>
          <a:p>
            <a:pPr marL="299085" marR="320040" indent="-287020">
              <a:lnSpc>
                <a:spcPct val="100000"/>
              </a:lnSpc>
              <a:spcBef>
                <a:spcPts val="605"/>
              </a:spcBef>
              <a:buFont typeface="Arial MT"/>
              <a:buChar char="•"/>
              <a:tabLst>
                <a:tab pos="299085" algn="l"/>
              </a:tabLst>
            </a:pP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No</a:t>
            </a:r>
            <a:r>
              <a:rPr sz="16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early</a:t>
            </a:r>
            <a:r>
              <a:rPr sz="16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flights</a:t>
            </a:r>
            <a:r>
              <a:rPr sz="1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were</a:t>
            </a:r>
            <a:r>
              <a:rPr sz="16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launched</a:t>
            </a:r>
            <a:r>
              <a:rPr sz="16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from</a:t>
            </a:r>
            <a:r>
              <a:rPr sz="1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-155" dirty="0">
                <a:solidFill>
                  <a:srgbClr val="FFFFFF"/>
                </a:solidFill>
                <a:latin typeface="Microsoft Sans Serif"/>
                <a:cs typeface="Microsoft Sans Serif"/>
              </a:rPr>
              <a:t>KSC</a:t>
            </a:r>
            <a:r>
              <a:rPr sz="16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-120" dirty="0">
                <a:solidFill>
                  <a:srgbClr val="FFFFFF"/>
                </a:solidFill>
                <a:latin typeface="Microsoft Sans Serif"/>
                <a:cs typeface="Microsoft Sans Serif"/>
              </a:rPr>
              <a:t>LC</a:t>
            </a:r>
            <a:r>
              <a:rPr sz="16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39A,</a:t>
            </a:r>
            <a:r>
              <a:rPr sz="16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so</a:t>
            </a:r>
            <a:r>
              <a:rPr sz="16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launches</a:t>
            </a:r>
            <a:r>
              <a:rPr sz="16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from</a:t>
            </a:r>
            <a:r>
              <a:rPr sz="16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this</a:t>
            </a:r>
            <a:r>
              <a:rPr sz="16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site</a:t>
            </a:r>
            <a:r>
              <a:rPr sz="16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are</a:t>
            </a:r>
            <a:r>
              <a:rPr sz="16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more</a:t>
            </a:r>
            <a:r>
              <a:rPr sz="16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successful.</a:t>
            </a:r>
            <a:endParaRPr sz="1600" dirty="0">
              <a:latin typeface="Microsoft Sans Serif"/>
              <a:cs typeface="Microsoft Sans Serif"/>
            </a:endParaRPr>
          </a:p>
          <a:p>
            <a:pPr marL="299085" marR="5080" indent="-287020">
              <a:lnSpc>
                <a:spcPct val="100000"/>
              </a:lnSpc>
              <a:spcBef>
                <a:spcPts val="600"/>
              </a:spcBef>
              <a:buFont typeface="Arial MT"/>
              <a:buChar char="•"/>
              <a:tabLst>
                <a:tab pos="299085" algn="l"/>
              </a:tabLst>
            </a:pP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Above</a:t>
            </a:r>
            <a:r>
              <a:rPr sz="16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-70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16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flight</a:t>
            </a:r>
            <a:r>
              <a:rPr sz="16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number</a:t>
            </a:r>
            <a:r>
              <a:rPr sz="16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16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around</a:t>
            </a:r>
            <a:r>
              <a:rPr sz="16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30, </a:t>
            </a:r>
            <a:r>
              <a:rPr sz="16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there</a:t>
            </a:r>
            <a:r>
              <a:rPr sz="16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are</a:t>
            </a:r>
            <a:r>
              <a:rPr sz="16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significantly </a:t>
            </a: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more</a:t>
            </a:r>
            <a:r>
              <a:rPr sz="1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successful</a:t>
            </a:r>
            <a:r>
              <a:rPr sz="16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landings</a:t>
            </a:r>
            <a:r>
              <a:rPr sz="16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-70" dirty="0">
                <a:solidFill>
                  <a:srgbClr val="FFFFFF"/>
                </a:solidFill>
                <a:latin typeface="Microsoft Sans Serif"/>
                <a:cs typeface="Microsoft Sans Serif"/>
              </a:rPr>
              <a:t>(Class</a:t>
            </a:r>
            <a:r>
              <a:rPr sz="16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=</a:t>
            </a:r>
            <a:r>
              <a:rPr sz="16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1).</a:t>
            </a:r>
            <a:endParaRPr sz="1600" dirty="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553200" y="1390628"/>
            <a:ext cx="5418582" cy="4930902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2074" y="495045"/>
            <a:ext cx="5220335" cy="382797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400" spc="-60" dirty="0"/>
              <a:t>LAUNCH</a:t>
            </a:r>
            <a:r>
              <a:rPr sz="2400" spc="-85" dirty="0"/>
              <a:t> </a:t>
            </a:r>
            <a:r>
              <a:rPr sz="2400" spc="-165" dirty="0"/>
              <a:t>SITE</a:t>
            </a:r>
            <a:r>
              <a:rPr sz="2400" spc="-90" dirty="0"/>
              <a:t> </a:t>
            </a:r>
            <a:r>
              <a:rPr sz="2400" spc="-120" dirty="0"/>
              <a:t>VS.</a:t>
            </a:r>
            <a:r>
              <a:rPr sz="2400" spc="-85" dirty="0"/>
              <a:t> </a:t>
            </a:r>
            <a:r>
              <a:rPr sz="2400" spc="-35" dirty="0"/>
              <a:t>PAYLOAD</a:t>
            </a:r>
            <a:r>
              <a:rPr sz="2400" spc="-90" dirty="0"/>
              <a:t> </a:t>
            </a:r>
            <a:r>
              <a:rPr sz="2400" spc="-50" dirty="0"/>
              <a:t>MASS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0"/>
              </a:spcBef>
            </a:pPr>
            <a:fld id="{81D60167-4931-47E6-BA6A-407CBD079E47}" type="slidenum">
              <a:rPr spc="-25" dirty="0"/>
              <a:t>16</a:t>
            </a:fld>
            <a:endParaRPr spc="-25" dirty="0"/>
          </a:p>
        </p:txBody>
      </p:sp>
      <p:sp>
        <p:nvSpPr>
          <p:cNvPr id="3" name="object 3"/>
          <p:cNvSpPr txBox="1"/>
          <p:nvPr/>
        </p:nvSpPr>
        <p:spPr>
          <a:xfrm>
            <a:off x="392074" y="1435354"/>
            <a:ext cx="4160520" cy="342455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265430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16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scatter</a:t>
            </a:r>
            <a:r>
              <a:rPr sz="1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plot</a:t>
            </a:r>
            <a:r>
              <a:rPr sz="16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16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Launch</a:t>
            </a:r>
            <a:r>
              <a:rPr sz="16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Site</a:t>
            </a:r>
            <a:r>
              <a:rPr sz="16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-55" dirty="0">
                <a:solidFill>
                  <a:srgbClr val="FFFFFF"/>
                </a:solidFill>
                <a:latin typeface="Microsoft Sans Serif"/>
                <a:cs typeface="Microsoft Sans Serif"/>
              </a:rPr>
              <a:t>vs.</a:t>
            </a:r>
            <a:r>
              <a:rPr sz="16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Payload </a:t>
            </a:r>
            <a:r>
              <a:rPr sz="1600" spc="-55" dirty="0">
                <a:solidFill>
                  <a:srgbClr val="FFFFFF"/>
                </a:solidFill>
                <a:latin typeface="Microsoft Sans Serif"/>
                <a:cs typeface="Microsoft Sans Serif"/>
              </a:rPr>
              <a:t>Mass </a:t>
            </a: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shows</a:t>
            </a:r>
            <a:r>
              <a:rPr sz="16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that:</a:t>
            </a:r>
            <a:endParaRPr sz="1600" dirty="0">
              <a:latin typeface="Microsoft Sans Serif"/>
              <a:cs typeface="Microsoft Sans Serif"/>
            </a:endParaRPr>
          </a:p>
          <a:p>
            <a:pPr marL="299085" marR="48260" indent="-287020">
              <a:lnSpc>
                <a:spcPct val="100000"/>
              </a:lnSpc>
              <a:spcBef>
                <a:spcPts val="600"/>
              </a:spcBef>
              <a:buFont typeface="Arial MT"/>
              <a:buChar char="•"/>
              <a:tabLst>
                <a:tab pos="299085" algn="l"/>
              </a:tabLst>
            </a:pP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Above</a:t>
            </a:r>
            <a:r>
              <a:rPr sz="16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16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payload</a:t>
            </a:r>
            <a:r>
              <a:rPr sz="16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-55" dirty="0">
                <a:solidFill>
                  <a:srgbClr val="FFFFFF"/>
                </a:solidFill>
                <a:latin typeface="Microsoft Sans Serif"/>
                <a:cs typeface="Microsoft Sans Serif"/>
              </a:rPr>
              <a:t>mass</a:t>
            </a:r>
            <a:r>
              <a:rPr sz="16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16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around 7000</a:t>
            </a:r>
            <a:r>
              <a:rPr sz="16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kg, </a:t>
            </a:r>
            <a:r>
              <a:rPr sz="16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there</a:t>
            </a:r>
            <a:r>
              <a:rPr sz="16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are</a:t>
            </a:r>
            <a:r>
              <a:rPr sz="16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very</a:t>
            </a:r>
            <a:r>
              <a:rPr sz="16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few</a:t>
            </a:r>
            <a:r>
              <a:rPr sz="16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unsuccessful</a:t>
            </a:r>
            <a:r>
              <a:rPr sz="16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landings, </a:t>
            </a:r>
            <a:r>
              <a:rPr sz="16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but</a:t>
            </a:r>
            <a:r>
              <a:rPr sz="16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there</a:t>
            </a:r>
            <a:r>
              <a:rPr sz="16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is</a:t>
            </a:r>
            <a:r>
              <a:rPr sz="16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also</a:t>
            </a:r>
            <a:r>
              <a:rPr sz="16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far</a:t>
            </a:r>
            <a:r>
              <a:rPr sz="160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less</a:t>
            </a:r>
            <a:r>
              <a:rPr sz="16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data</a:t>
            </a:r>
            <a:r>
              <a:rPr sz="16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for</a:t>
            </a:r>
            <a:r>
              <a:rPr sz="160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these </a:t>
            </a: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heavier</a:t>
            </a:r>
            <a:r>
              <a:rPr sz="16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launches.</a:t>
            </a:r>
            <a:endParaRPr sz="1600" dirty="0">
              <a:latin typeface="Microsoft Sans Serif"/>
              <a:cs typeface="Microsoft Sans Serif"/>
            </a:endParaRPr>
          </a:p>
          <a:p>
            <a:pPr marL="299085" marR="25400" indent="-287020">
              <a:lnSpc>
                <a:spcPct val="100000"/>
              </a:lnSpc>
              <a:spcBef>
                <a:spcPts val="600"/>
              </a:spcBef>
              <a:buFont typeface="Arial MT"/>
              <a:buChar char="•"/>
              <a:tabLst>
                <a:tab pos="299085" algn="l"/>
              </a:tabLst>
            </a:pP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There</a:t>
            </a:r>
            <a:r>
              <a:rPr sz="16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is</a:t>
            </a:r>
            <a:r>
              <a:rPr sz="16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no</a:t>
            </a:r>
            <a:r>
              <a:rPr sz="16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clear</a:t>
            </a:r>
            <a:r>
              <a:rPr sz="16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correlation</a:t>
            </a:r>
            <a:r>
              <a:rPr sz="16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between </a:t>
            </a: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payload</a:t>
            </a:r>
            <a:r>
              <a:rPr sz="16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-55" dirty="0">
                <a:solidFill>
                  <a:srgbClr val="FFFFFF"/>
                </a:solidFill>
                <a:latin typeface="Microsoft Sans Serif"/>
                <a:cs typeface="Microsoft Sans Serif"/>
              </a:rPr>
              <a:t>mass</a:t>
            </a: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 and</a:t>
            </a:r>
            <a:r>
              <a:rPr sz="16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</a:t>
            </a:r>
            <a:r>
              <a:rPr sz="16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rate</a:t>
            </a:r>
            <a:r>
              <a:rPr sz="16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for</a:t>
            </a:r>
            <a:r>
              <a:rPr sz="1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-70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16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given </a:t>
            </a: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</a:t>
            </a:r>
            <a:r>
              <a:rPr sz="16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site.</a:t>
            </a:r>
            <a:endParaRPr sz="1600" dirty="0">
              <a:latin typeface="Microsoft Sans Serif"/>
              <a:cs typeface="Microsoft Sans Serif"/>
            </a:endParaRPr>
          </a:p>
          <a:p>
            <a:pPr marL="299085" marR="5080" indent="-287020">
              <a:lnSpc>
                <a:spcPct val="100000"/>
              </a:lnSpc>
              <a:spcBef>
                <a:spcPts val="605"/>
              </a:spcBef>
              <a:buFont typeface="Arial MT"/>
              <a:buChar char="•"/>
              <a:tabLst>
                <a:tab pos="299085" algn="l"/>
              </a:tabLst>
            </a:pP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All</a:t>
            </a:r>
            <a:r>
              <a:rPr sz="16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sites</a:t>
            </a:r>
            <a:r>
              <a:rPr sz="16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launched</a:t>
            </a:r>
            <a:r>
              <a:rPr sz="16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-70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16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variety</a:t>
            </a:r>
            <a:r>
              <a:rPr sz="16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16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payload </a:t>
            </a:r>
            <a:r>
              <a:rPr sz="1600" spc="-60" dirty="0">
                <a:solidFill>
                  <a:srgbClr val="FFFFFF"/>
                </a:solidFill>
                <a:latin typeface="Microsoft Sans Serif"/>
                <a:cs typeface="Microsoft Sans Serif"/>
              </a:rPr>
              <a:t>masses,</a:t>
            </a:r>
            <a:r>
              <a:rPr sz="16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with</a:t>
            </a:r>
            <a:r>
              <a:rPr sz="16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most</a:t>
            </a:r>
            <a:r>
              <a:rPr sz="16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16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16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launches</a:t>
            </a:r>
            <a:r>
              <a:rPr sz="16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from </a:t>
            </a:r>
            <a:r>
              <a:rPr sz="1600" spc="-140" dirty="0">
                <a:solidFill>
                  <a:srgbClr val="FFFFFF"/>
                </a:solidFill>
                <a:latin typeface="Microsoft Sans Serif"/>
                <a:cs typeface="Microsoft Sans Serif"/>
              </a:rPr>
              <a:t>CCAFS</a:t>
            </a:r>
            <a:r>
              <a:rPr sz="16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-155" dirty="0">
                <a:solidFill>
                  <a:srgbClr val="FFFFFF"/>
                </a:solidFill>
                <a:latin typeface="Microsoft Sans Serif"/>
                <a:cs typeface="Microsoft Sans Serif"/>
              </a:rPr>
              <a:t>SLC</a:t>
            </a:r>
            <a:r>
              <a:rPr sz="16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40</a:t>
            </a:r>
            <a:r>
              <a:rPr sz="16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being</a:t>
            </a:r>
            <a:r>
              <a:rPr sz="16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comparatively</a:t>
            </a:r>
            <a:r>
              <a:rPr sz="160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lighter </a:t>
            </a: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payloads</a:t>
            </a:r>
            <a:r>
              <a:rPr sz="1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(with</a:t>
            </a:r>
            <a:r>
              <a:rPr sz="1600" spc="-7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some</a:t>
            </a:r>
            <a:r>
              <a:rPr sz="16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outliers).</a:t>
            </a:r>
            <a:endParaRPr sz="1600" dirty="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68013" y="1752600"/>
            <a:ext cx="6931913" cy="4085082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2074" y="495045"/>
            <a:ext cx="4794885" cy="382797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400" spc="-260" dirty="0"/>
              <a:t>SUCCESS</a:t>
            </a:r>
            <a:r>
              <a:rPr sz="2400" spc="-85" dirty="0"/>
              <a:t> </a:t>
            </a:r>
            <a:r>
              <a:rPr sz="2400" spc="-130" dirty="0"/>
              <a:t>RATE</a:t>
            </a:r>
            <a:r>
              <a:rPr sz="2400" spc="-75" dirty="0"/>
              <a:t> </a:t>
            </a:r>
            <a:r>
              <a:rPr sz="2400" spc="-120" dirty="0"/>
              <a:t>VS.</a:t>
            </a:r>
            <a:r>
              <a:rPr sz="2400" spc="-80" dirty="0"/>
              <a:t> </a:t>
            </a:r>
            <a:r>
              <a:rPr sz="2400" spc="-60" dirty="0"/>
              <a:t>ORBIT</a:t>
            </a:r>
            <a:r>
              <a:rPr sz="2400" spc="-95" dirty="0"/>
              <a:t> </a:t>
            </a:r>
            <a:r>
              <a:rPr sz="2400" spc="-75" dirty="0"/>
              <a:t>TYPE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0"/>
              </a:spcBef>
            </a:pPr>
            <a:fld id="{81D60167-4931-47E6-BA6A-407CBD079E47}" type="slidenum">
              <a:rPr spc="-25" dirty="0"/>
              <a:t>17</a:t>
            </a:fld>
            <a:endParaRPr spc="-25" dirty="0"/>
          </a:p>
        </p:txBody>
      </p:sp>
      <p:sp>
        <p:nvSpPr>
          <p:cNvPr id="3" name="object 3"/>
          <p:cNvSpPr txBox="1"/>
          <p:nvPr/>
        </p:nvSpPr>
        <p:spPr>
          <a:xfrm>
            <a:off x="392074" y="1435354"/>
            <a:ext cx="4665980" cy="29978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16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bar</a:t>
            </a:r>
            <a:r>
              <a:rPr sz="16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chart</a:t>
            </a:r>
            <a:r>
              <a:rPr sz="16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16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-80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</a:t>
            </a:r>
            <a:r>
              <a:rPr sz="16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Rate</a:t>
            </a:r>
            <a:r>
              <a:rPr sz="16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-55" dirty="0">
                <a:solidFill>
                  <a:srgbClr val="FFFFFF"/>
                </a:solidFill>
                <a:latin typeface="Microsoft Sans Serif"/>
                <a:cs typeface="Microsoft Sans Serif"/>
              </a:rPr>
              <a:t>vs.</a:t>
            </a:r>
            <a:r>
              <a:rPr sz="16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Orbit</a:t>
            </a:r>
            <a:r>
              <a:rPr sz="16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Type</a:t>
            </a:r>
            <a:r>
              <a:rPr sz="16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shows </a:t>
            </a:r>
            <a:r>
              <a:rPr sz="16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that</a:t>
            </a:r>
            <a:r>
              <a:rPr sz="16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16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following</a:t>
            </a:r>
            <a:r>
              <a:rPr sz="16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orbits</a:t>
            </a:r>
            <a:r>
              <a:rPr sz="16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have</a:t>
            </a:r>
            <a:r>
              <a:rPr sz="16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16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highest</a:t>
            </a:r>
            <a:r>
              <a:rPr sz="16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(100%) </a:t>
            </a:r>
            <a:r>
              <a:rPr sz="16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</a:t>
            </a:r>
            <a:r>
              <a:rPr sz="160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rate:</a:t>
            </a:r>
            <a:endParaRPr sz="1600">
              <a:latin typeface="Microsoft Sans Serif"/>
              <a:cs typeface="Microsoft Sans Serif"/>
            </a:endParaRPr>
          </a:p>
          <a:p>
            <a:pPr marL="299085" indent="-286385">
              <a:lnSpc>
                <a:spcPct val="100000"/>
              </a:lnSpc>
              <a:spcBef>
                <a:spcPts val="600"/>
              </a:spcBef>
              <a:buFont typeface="Arial MT"/>
              <a:buChar char="•"/>
              <a:tabLst>
                <a:tab pos="299085" algn="l"/>
              </a:tabLst>
            </a:pPr>
            <a:r>
              <a:rPr sz="1600" spc="-160" dirty="0">
                <a:solidFill>
                  <a:srgbClr val="FFFFFF"/>
                </a:solidFill>
                <a:latin typeface="Microsoft Sans Serif"/>
                <a:cs typeface="Microsoft Sans Serif"/>
              </a:rPr>
              <a:t>ES-</a:t>
            </a:r>
            <a:r>
              <a:rPr sz="16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L1</a:t>
            </a:r>
            <a:r>
              <a:rPr sz="16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(Earth-</a:t>
            </a:r>
            <a:r>
              <a:rPr sz="1600" spc="-60" dirty="0">
                <a:solidFill>
                  <a:srgbClr val="FFFFFF"/>
                </a:solidFill>
                <a:latin typeface="Microsoft Sans Serif"/>
                <a:cs typeface="Microsoft Sans Serif"/>
              </a:rPr>
              <a:t>Sun</a:t>
            </a:r>
            <a:r>
              <a:rPr sz="16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First</a:t>
            </a:r>
            <a:r>
              <a:rPr sz="16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Lagrangian</a:t>
            </a:r>
            <a:r>
              <a:rPr sz="16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Point)</a:t>
            </a:r>
            <a:endParaRPr sz="1600">
              <a:latin typeface="Microsoft Sans Serif"/>
              <a:cs typeface="Microsoft Sans Serif"/>
            </a:endParaRPr>
          </a:p>
          <a:p>
            <a:pPr marL="299085" indent="-286385">
              <a:lnSpc>
                <a:spcPct val="100000"/>
              </a:lnSpc>
              <a:spcBef>
                <a:spcPts val="600"/>
              </a:spcBef>
              <a:buFont typeface="Arial MT"/>
              <a:buChar char="•"/>
              <a:tabLst>
                <a:tab pos="299085" algn="l"/>
              </a:tabLst>
            </a:pPr>
            <a:r>
              <a:rPr sz="1600" spc="-125" dirty="0">
                <a:solidFill>
                  <a:srgbClr val="FFFFFF"/>
                </a:solidFill>
                <a:latin typeface="Microsoft Sans Serif"/>
                <a:cs typeface="Microsoft Sans Serif"/>
              </a:rPr>
              <a:t>GEO</a:t>
            </a:r>
            <a:r>
              <a:rPr sz="16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(Geostationary</a:t>
            </a:r>
            <a:r>
              <a:rPr sz="16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Orbit)</a:t>
            </a:r>
            <a:endParaRPr sz="1600">
              <a:latin typeface="Microsoft Sans Serif"/>
              <a:cs typeface="Microsoft Sans Serif"/>
            </a:endParaRPr>
          </a:p>
          <a:p>
            <a:pPr marL="299085" indent="-286385">
              <a:lnSpc>
                <a:spcPct val="100000"/>
              </a:lnSpc>
              <a:spcBef>
                <a:spcPts val="600"/>
              </a:spcBef>
              <a:buFont typeface="Arial MT"/>
              <a:buChar char="•"/>
              <a:tabLst>
                <a:tab pos="299085" algn="l"/>
              </a:tabLst>
            </a:pPr>
            <a:r>
              <a:rPr sz="1600" spc="-70" dirty="0">
                <a:solidFill>
                  <a:srgbClr val="FFFFFF"/>
                </a:solidFill>
                <a:latin typeface="Microsoft Sans Serif"/>
                <a:cs typeface="Microsoft Sans Serif"/>
              </a:rPr>
              <a:t>HEO</a:t>
            </a:r>
            <a:r>
              <a:rPr sz="1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(High</a:t>
            </a:r>
            <a:r>
              <a:rPr sz="16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Earth</a:t>
            </a:r>
            <a:r>
              <a:rPr sz="16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Orbit)</a:t>
            </a:r>
            <a:endParaRPr sz="1600">
              <a:latin typeface="Microsoft Sans Serif"/>
              <a:cs typeface="Microsoft Sans Serif"/>
            </a:endParaRPr>
          </a:p>
          <a:p>
            <a:pPr marL="299085" indent="-286385">
              <a:lnSpc>
                <a:spcPct val="100000"/>
              </a:lnSpc>
              <a:spcBef>
                <a:spcPts val="600"/>
              </a:spcBef>
              <a:buFont typeface="Arial MT"/>
              <a:buChar char="•"/>
              <a:tabLst>
                <a:tab pos="299085" algn="l"/>
              </a:tabLst>
            </a:pPr>
            <a:r>
              <a:rPr sz="1600" spc="-160" dirty="0">
                <a:solidFill>
                  <a:srgbClr val="FFFFFF"/>
                </a:solidFill>
                <a:latin typeface="Microsoft Sans Serif"/>
                <a:cs typeface="Microsoft Sans Serif"/>
              </a:rPr>
              <a:t>SSO</a:t>
            </a:r>
            <a:r>
              <a:rPr sz="16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-65" dirty="0">
                <a:solidFill>
                  <a:srgbClr val="FFFFFF"/>
                </a:solidFill>
                <a:latin typeface="Microsoft Sans Serif"/>
                <a:cs typeface="Microsoft Sans Serif"/>
              </a:rPr>
              <a:t>(Sun-</a:t>
            </a: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synchronous</a:t>
            </a:r>
            <a:r>
              <a:rPr sz="16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Orbit)</a:t>
            </a:r>
            <a:endParaRPr sz="16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1315"/>
              </a:spcBef>
              <a:buClr>
                <a:srgbClr val="FFFFFF"/>
              </a:buClr>
              <a:buFont typeface="Arial MT"/>
              <a:buChar char="•"/>
            </a:pPr>
            <a:endParaRPr sz="16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</a:pP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16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orbit</a:t>
            </a:r>
            <a:r>
              <a:rPr sz="16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with</a:t>
            </a:r>
            <a:r>
              <a:rPr sz="16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16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lowest</a:t>
            </a:r>
            <a:r>
              <a:rPr sz="16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(0%)</a:t>
            </a:r>
            <a:r>
              <a:rPr sz="16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-60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</a:t>
            </a:r>
            <a:r>
              <a:rPr sz="16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rate</a:t>
            </a:r>
            <a:r>
              <a:rPr sz="16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is:</a:t>
            </a:r>
            <a:endParaRPr sz="1600">
              <a:latin typeface="Microsoft Sans Serif"/>
              <a:cs typeface="Microsoft Sans Serif"/>
            </a:endParaRPr>
          </a:p>
          <a:p>
            <a:pPr marL="299085" indent="-286385">
              <a:lnSpc>
                <a:spcPct val="100000"/>
              </a:lnSpc>
              <a:spcBef>
                <a:spcPts val="600"/>
              </a:spcBef>
              <a:buFont typeface="Arial MT"/>
              <a:buChar char="•"/>
              <a:tabLst>
                <a:tab pos="299085" algn="l"/>
              </a:tabLst>
            </a:pPr>
            <a:r>
              <a:rPr sz="1600" spc="-125" dirty="0">
                <a:solidFill>
                  <a:srgbClr val="FFFFFF"/>
                </a:solidFill>
                <a:latin typeface="Microsoft Sans Serif"/>
                <a:cs typeface="Microsoft Sans Serif"/>
              </a:rPr>
              <a:t>SO</a:t>
            </a:r>
            <a:r>
              <a:rPr sz="16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(Heliocentric</a:t>
            </a:r>
            <a:r>
              <a:rPr sz="1600" spc="16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Orbit)</a:t>
            </a:r>
            <a:endParaRPr sz="160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73017" y="1463428"/>
            <a:ext cx="6422898" cy="4388358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2074" y="495045"/>
            <a:ext cx="5095875" cy="382797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400" spc="-50" dirty="0"/>
              <a:t>ORBIT</a:t>
            </a:r>
            <a:r>
              <a:rPr sz="2400" spc="-85" dirty="0"/>
              <a:t> </a:t>
            </a:r>
            <a:r>
              <a:rPr sz="2400" spc="-145" dirty="0"/>
              <a:t>TYPE</a:t>
            </a:r>
            <a:r>
              <a:rPr sz="2400" spc="-90" dirty="0"/>
              <a:t> </a:t>
            </a:r>
            <a:r>
              <a:rPr sz="2400" spc="-120" dirty="0"/>
              <a:t>VS.</a:t>
            </a:r>
            <a:r>
              <a:rPr sz="2400" spc="-95" dirty="0"/>
              <a:t> </a:t>
            </a:r>
            <a:r>
              <a:rPr sz="2400" spc="-100" dirty="0"/>
              <a:t>FLIGHT</a:t>
            </a:r>
            <a:r>
              <a:rPr sz="2400" spc="-60" dirty="0"/>
              <a:t> </a:t>
            </a:r>
            <a:r>
              <a:rPr sz="2400" spc="-25" dirty="0"/>
              <a:t>NUMBER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0"/>
              </a:spcBef>
            </a:pPr>
            <a:fld id="{81D60167-4931-47E6-BA6A-407CBD079E47}" type="slidenum">
              <a:rPr spc="-25" dirty="0"/>
              <a:t>18</a:t>
            </a:fld>
            <a:endParaRPr spc="-25" dirty="0"/>
          </a:p>
        </p:txBody>
      </p:sp>
      <p:sp>
        <p:nvSpPr>
          <p:cNvPr id="3" name="object 3"/>
          <p:cNvSpPr txBox="1"/>
          <p:nvPr/>
        </p:nvSpPr>
        <p:spPr>
          <a:xfrm>
            <a:off x="392074" y="1435354"/>
            <a:ext cx="4596765" cy="39884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76200">
              <a:lnSpc>
                <a:spcPct val="100000"/>
              </a:lnSpc>
              <a:spcBef>
                <a:spcPts val="95"/>
              </a:spcBef>
            </a:pPr>
            <a:r>
              <a:rPr sz="16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This</a:t>
            </a:r>
            <a:r>
              <a:rPr sz="16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scatter</a:t>
            </a:r>
            <a:r>
              <a:rPr sz="16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plot</a:t>
            </a:r>
            <a:r>
              <a:rPr sz="16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16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Orbit</a:t>
            </a: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 Type</a:t>
            </a:r>
            <a:r>
              <a:rPr sz="16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-60" dirty="0">
                <a:solidFill>
                  <a:srgbClr val="FFFFFF"/>
                </a:solidFill>
                <a:latin typeface="Microsoft Sans Serif"/>
                <a:cs typeface="Microsoft Sans Serif"/>
              </a:rPr>
              <a:t>vs.</a:t>
            </a:r>
            <a:r>
              <a:rPr sz="16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Flight</a:t>
            </a:r>
            <a:r>
              <a:rPr sz="16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number </a:t>
            </a: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shows</a:t>
            </a:r>
            <a:r>
              <a:rPr sz="16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-70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16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few</a:t>
            </a:r>
            <a:r>
              <a:rPr sz="16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useful</a:t>
            </a:r>
            <a:r>
              <a:rPr sz="16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things</a:t>
            </a:r>
            <a:r>
              <a:rPr sz="1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that</a:t>
            </a:r>
            <a:r>
              <a:rPr sz="16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16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previous</a:t>
            </a:r>
            <a:r>
              <a:rPr sz="16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plots </a:t>
            </a: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did</a:t>
            </a:r>
            <a:r>
              <a:rPr sz="16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not,</a:t>
            </a:r>
            <a:r>
              <a:rPr sz="16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such</a:t>
            </a:r>
            <a:r>
              <a:rPr sz="16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as:</a:t>
            </a:r>
            <a:endParaRPr sz="1600">
              <a:latin typeface="Microsoft Sans Serif"/>
              <a:cs typeface="Microsoft Sans Serif"/>
            </a:endParaRPr>
          </a:p>
          <a:p>
            <a:pPr marL="299085" marR="5080" indent="-287020">
              <a:lnSpc>
                <a:spcPct val="100000"/>
              </a:lnSpc>
              <a:spcBef>
                <a:spcPts val="600"/>
              </a:spcBef>
              <a:buFont typeface="Arial MT"/>
              <a:buChar char="•"/>
              <a:tabLst>
                <a:tab pos="299085" algn="l"/>
              </a:tabLst>
            </a:pP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16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100%</a:t>
            </a:r>
            <a:r>
              <a:rPr sz="16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</a:t>
            </a:r>
            <a:r>
              <a:rPr sz="16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rate</a:t>
            </a:r>
            <a:r>
              <a:rPr sz="16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16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-110" dirty="0">
                <a:solidFill>
                  <a:srgbClr val="FFFFFF"/>
                </a:solidFill>
                <a:latin typeface="Microsoft Sans Serif"/>
                <a:cs typeface="Microsoft Sans Serif"/>
              </a:rPr>
              <a:t>GEO,</a:t>
            </a: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-70" dirty="0">
                <a:solidFill>
                  <a:srgbClr val="FFFFFF"/>
                </a:solidFill>
                <a:latin typeface="Microsoft Sans Serif"/>
                <a:cs typeface="Microsoft Sans Serif"/>
              </a:rPr>
              <a:t>HEO,</a:t>
            </a:r>
            <a:r>
              <a:rPr sz="16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16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-175" dirty="0">
                <a:solidFill>
                  <a:srgbClr val="FFFFFF"/>
                </a:solidFill>
                <a:latin typeface="Microsoft Sans Serif"/>
                <a:cs typeface="Microsoft Sans Serif"/>
              </a:rPr>
              <a:t>ES-</a:t>
            </a:r>
            <a:r>
              <a:rPr sz="16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L1 </a:t>
            </a: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orbits</a:t>
            </a:r>
            <a:r>
              <a:rPr sz="16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can</a:t>
            </a:r>
            <a:r>
              <a:rPr sz="16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be</a:t>
            </a:r>
            <a:r>
              <a:rPr sz="16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explained</a:t>
            </a:r>
            <a:r>
              <a:rPr sz="16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by</a:t>
            </a:r>
            <a:r>
              <a:rPr sz="16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only</a:t>
            </a:r>
            <a:r>
              <a:rPr sz="16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having</a:t>
            </a:r>
            <a:r>
              <a:rPr sz="16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1</a:t>
            </a:r>
            <a:r>
              <a:rPr sz="16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flight into</a:t>
            </a:r>
            <a:r>
              <a:rPr sz="16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16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respective</a:t>
            </a:r>
            <a:r>
              <a:rPr sz="16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orbits.</a:t>
            </a:r>
            <a:endParaRPr sz="1600">
              <a:latin typeface="Microsoft Sans Serif"/>
              <a:cs typeface="Microsoft Sans Serif"/>
            </a:endParaRPr>
          </a:p>
          <a:p>
            <a:pPr marL="299085" marR="849630" indent="-287020">
              <a:lnSpc>
                <a:spcPct val="100000"/>
              </a:lnSpc>
              <a:spcBef>
                <a:spcPts val="600"/>
              </a:spcBef>
              <a:buFont typeface="Arial MT"/>
              <a:buChar char="•"/>
              <a:tabLst>
                <a:tab pos="299085" algn="l"/>
              </a:tabLst>
            </a:pP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16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100%</a:t>
            </a:r>
            <a:r>
              <a:rPr sz="16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</a:t>
            </a:r>
            <a:r>
              <a:rPr sz="16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rate</a:t>
            </a:r>
            <a:r>
              <a:rPr sz="16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sz="160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-160" dirty="0">
                <a:solidFill>
                  <a:srgbClr val="FFFFFF"/>
                </a:solidFill>
                <a:latin typeface="Microsoft Sans Serif"/>
                <a:cs typeface="Microsoft Sans Serif"/>
              </a:rPr>
              <a:t>SSO</a:t>
            </a:r>
            <a:r>
              <a:rPr sz="16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is</a:t>
            </a:r>
            <a:r>
              <a:rPr sz="16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more </a:t>
            </a: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impressive,</a:t>
            </a:r>
            <a:r>
              <a:rPr sz="1600" spc="-6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with</a:t>
            </a:r>
            <a:r>
              <a:rPr sz="1600" spc="-6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5</a:t>
            </a:r>
            <a:r>
              <a:rPr sz="1600" spc="-5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successful</a:t>
            </a:r>
            <a:r>
              <a:rPr sz="16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flights.</a:t>
            </a:r>
            <a:endParaRPr sz="1600">
              <a:latin typeface="Microsoft Sans Serif"/>
              <a:cs typeface="Microsoft Sans Serif"/>
            </a:endParaRPr>
          </a:p>
          <a:p>
            <a:pPr marL="299085" marR="485775" indent="-287020">
              <a:lnSpc>
                <a:spcPct val="100000"/>
              </a:lnSpc>
              <a:spcBef>
                <a:spcPts val="605"/>
              </a:spcBef>
              <a:buFont typeface="Arial MT"/>
              <a:buChar char="•"/>
              <a:tabLst>
                <a:tab pos="299085" algn="l"/>
              </a:tabLst>
            </a:pP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There</a:t>
            </a:r>
            <a:r>
              <a:rPr sz="16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is</a:t>
            </a:r>
            <a:r>
              <a:rPr sz="16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little</a:t>
            </a:r>
            <a:r>
              <a:rPr sz="16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relationship</a:t>
            </a:r>
            <a:r>
              <a:rPr sz="16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between</a:t>
            </a:r>
            <a:r>
              <a:rPr sz="16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Flight </a:t>
            </a: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Number</a:t>
            </a:r>
            <a:r>
              <a:rPr sz="16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1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-75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</a:t>
            </a:r>
            <a:r>
              <a:rPr sz="16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Rate</a:t>
            </a:r>
            <a:r>
              <a:rPr sz="16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for</a:t>
            </a: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GTO.</a:t>
            </a:r>
            <a:endParaRPr sz="1600">
              <a:latin typeface="Microsoft Sans Serif"/>
              <a:cs typeface="Microsoft Sans Serif"/>
            </a:endParaRPr>
          </a:p>
          <a:p>
            <a:pPr marL="299085" marR="263525" indent="-287020">
              <a:lnSpc>
                <a:spcPct val="100000"/>
              </a:lnSpc>
              <a:spcBef>
                <a:spcPts val="600"/>
              </a:spcBef>
              <a:buFont typeface="Arial MT"/>
              <a:buChar char="•"/>
              <a:tabLst>
                <a:tab pos="299085" algn="l"/>
              </a:tabLst>
            </a:pP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Generally,</a:t>
            </a:r>
            <a:r>
              <a:rPr sz="16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-80" dirty="0">
                <a:solidFill>
                  <a:srgbClr val="FFFFFF"/>
                </a:solidFill>
                <a:latin typeface="Microsoft Sans Serif"/>
                <a:cs typeface="Microsoft Sans Serif"/>
              </a:rPr>
              <a:t>as</a:t>
            </a:r>
            <a:r>
              <a:rPr sz="16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Flight</a:t>
            </a:r>
            <a:r>
              <a:rPr sz="16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Number</a:t>
            </a:r>
            <a:r>
              <a:rPr sz="16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increases,</a:t>
            </a:r>
            <a:r>
              <a:rPr sz="16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16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</a:t>
            </a:r>
            <a:r>
              <a:rPr sz="16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rate</a:t>
            </a:r>
            <a:r>
              <a:rPr sz="16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increases.</a:t>
            </a:r>
            <a:r>
              <a:rPr sz="16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This</a:t>
            </a:r>
            <a:r>
              <a:rPr sz="16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is</a:t>
            </a:r>
            <a:r>
              <a:rPr sz="16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most </a:t>
            </a:r>
            <a:r>
              <a:rPr sz="16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extreme </a:t>
            </a:r>
            <a:r>
              <a:rPr sz="16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for</a:t>
            </a:r>
            <a:r>
              <a:rPr sz="16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-75" dirty="0">
                <a:solidFill>
                  <a:srgbClr val="FFFFFF"/>
                </a:solidFill>
                <a:latin typeface="Microsoft Sans Serif"/>
                <a:cs typeface="Microsoft Sans Serif"/>
              </a:rPr>
              <a:t>LEO,</a:t>
            </a:r>
            <a:r>
              <a:rPr sz="16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where</a:t>
            </a:r>
            <a:r>
              <a:rPr sz="1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unsuccessful</a:t>
            </a:r>
            <a:r>
              <a:rPr sz="16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landings</a:t>
            </a:r>
            <a:r>
              <a:rPr sz="1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only </a:t>
            </a: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occurred</a:t>
            </a:r>
            <a:r>
              <a:rPr sz="16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for</a:t>
            </a: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16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low</a:t>
            </a:r>
            <a:r>
              <a:rPr sz="16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flight</a:t>
            </a: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 numbers</a:t>
            </a:r>
            <a:r>
              <a:rPr sz="1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(early launches).</a:t>
            </a:r>
            <a:endParaRPr sz="160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23104" y="1752600"/>
            <a:ext cx="6576822" cy="4348734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2074" y="495045"/>
            <a:ext cx="5006340" cy="382797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400" spc="-50" dirty="0"/>
              <a:t>ORBIT</a:t>
            </a:r>
            <a:r>
              <a:rPr sz="2400" spc="-105" dirty="0"/>
              <a:t> </a:t>
            </a:r>
            <a:r>
              <a:rPr sz="2400" spc="-145" dirty="0"/>
              <a:t>TYPE</a:t>
            </a:r>
            <a:r>
              <a:rPr sz="2400" spc="-110" dirty="0"/>
              <a:t> </a:t>
            </a:r>
            <a:r>
              <a:rPr sz="2400" spc="-120" dirty="0"/>
              <a:t>VS.</a:t>
            </a:r>
            <a:r>
              <a:rPr sz="2400" spc="-114" dirty="0"/>
              <a:t> </a:t>
            </a:r>
            <a:r>
              <a:rPr sz="2400" spc="-30" dirty="0"/>
              <a:t>PAYLOAD</a:t>
            </a:r>
            <a:r>
              <a:rPr sz="2400" spc="-100" dirty="0"/>
              <a:t> </a:t>
            </a:r>
            <a:r>
              <a:rPr sz="2400" spc="-75" dirty="0"/>
              <a:t>MASS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0"/>
              </a:spcBef>
            </a:pPr>
            <a:fld id="{81D60167-4931-47E6-BA6A-407CBD079E47}" type="slidenum">
              <a:rPr spc="-25" dirty="0"/>
              <a:t>19</a:t>
            </a:fld>
            <a:endParaRPr spc="-25" dirty="0"/>
          </a:p>
        </p:txBody>
      </p:sp>
      <p:sp>
        <p:nvSpPr>
          <p:cNvPr id="3" name="object 3"/>
          <p:cNvSpPr txBox="1"/>
          <p:nvPr/>
        </p:nvSpPr>
        <p:spPr>
          <a:xfrm>
            <a:off x="392074" y="1435354"/>
            <a:ext cx="4849495" cy="33178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482600">
              <a:lnSpc>
                <a:spcPct val="100000"/>
              </a:lnSpc>
              <a:spcBef>
                <a:spcPts val="95"/>
              </a:spcBef>
            </a:pPr>
            <a:r>
              <a:rPr sz="16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This</a:t>
            </a:r>
            <a:r>
              <a:rPr sz="16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scatter</a:t>
            </a:r>
            <a:r>
              <a:rPr sz="16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plot</a:t>
            </a:r>
            <a:r>
              <a:rPr sz="16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16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Orbit</a:t>
            </a:r>
            <a:r>
              <a:rPr sz="16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Type</a:t>
            </a:r>
            <a:r>
              <a:rPr sz="16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-60" dirty="0">
                <a:solidFill>
                  <a:srgbClr val="FFFFFF"/>
                </a:solidFill>
                <a:latin typeface="Microsoft Sans Serif"/>
                <a:cs typeface="Microsoft Sans Serif"/>
              </a:rPr>
              <a:t>vs.</a:t>
            </a:r>
            <a:r>
              <a:rPr sz="1600" spc="-5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Payload</a:t>
            </a:r>
            <a:r>
              <a:rPr sz="16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Mass </a:t>
            </a: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shows</a:t>
            </a:r>
            <a:r>
              <a:rPr sz="1600" spc="-8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that:</a:t>
            </a:r>
            <a:endParaRPr sz="1600">
              <a:latin typeface="Microsoft Sans Serif"/>
              <a:cs typeface="Microsoft Sans Serif"/>
            </a:endParaRPr>
          </a:p>
          <a:p>
            <a:pPr marL="299085" indent="-286385">
              <a:lnSpc>
                <a:spcPct val="100000"/>
              </a:lnSpc>
              <a:spcBef>
                <a:spcPts val="600"/>
              </a:spcBef>
              <a:buFont typeface="Arial MT"/>
              <a:buChar char="•"/>
              <a:tabLst>
                <a:tab pos="299085" algn="l"/>
              </a:tabLst>
            </a:pP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16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following</a:t>
            </a:r>
            <a:r>
              <a:rPr sz="16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orbit</a:t>
            </a:r>
            <a:r>
              <a:rPr sz="16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types</a:t>
            </a:r>
            <a:r>
              <a:rPr sz="16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have</a:t>
            </a:r>
            <a:r>
              <a:rPr sz="1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more</a:t>
            </a:r>
            <a:r>
              <a:rPr sz="1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</a:t>
            </a:r>
            <a:r>
              <a:rPr sz="16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with</a:t>
            </a:r>
            <a:endParaRPr sz="1600">
              <a:latin typeface="Microsoft Sans Serif"/>
              <a:cs typeface="Microsoft Sans Serif"/>
            </a:endParaRPr>
          </a:p>
          <a:p>
            <a:pPr marL="299085">
              <a:lnSpc>
                <a:spcPct val="100000"/>
              </a:lnSpc>
            </a:pP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heavy</a:t>
            </a:r>
            <a:r>
              <a:rPr sz="1600" spc="-7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payloads:</a:t>
            </a:r>
            <a:endParaRPr sz="1600">
              <a:latin typeface="Microsoft Sans Serif"/>
              <a:cs typeface="Microsoft Sans Serif"/>
            </a:endParaRPr>
          </a:p>
          <a:p>
            <a:pPr marL="475615" lvl="1" indent="-285115">
              <a:lnSpc>
                <a:spcPct val="100000"/>
              </a:lnSpc>
              <a:spcBef>
                <a:spcPts val="600"/>
              </a:spcBef>
              <a:buClr>
                <a:srgbClr val="006FAC"/>
              </a:buClr>
              <a:buFont typeface="Arial MT"/>
              <a:buChar char="•"/>
              <a:tabLst>
                <a:tab pos="475615" algn="l"/>
              </a:tabLst>
            </a:pPr>
            <a:r>
              <a:rPr sz="140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PO</a:t>
            </a:r>
            <a:r>
              <a:rPr sz="14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FFFFFF"/>
                </a:solidFill>
                <a:latin typeface="Microsoft Sans Serif"/>
                <a:cs typeface="Microsoft Sans Serif"/>
              </a:rPr>
              <a:t>(although</a:t>
            </a:r>
            <a:r>
              <a:rPr sz="14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14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FFFFFF"/>
                </a:solidFill>
                <a:latin typeface="Microsoft Sans Serif"/>
                <a:cs typeface="Microsoft Sans Serif"/>
              </a:rPr>
              <a:t>number</a:t>
            </a:r>
            <a:r>
              <a:rPr sz="14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14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FFFFFF"/>
                </a:solidFill>
                <a:latin typeface="Microsoft Sans Serif"/>
                <a:cs typeface="Microsoft Sans Serif"/>
              </a:rPr>
              <a:t>data</a:t>
            </a:r>
            <a:r>
              <a:rPr sz="14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FFFFFF"/>
                </a:solidFill>
                <a:latin typeface="Microsoft Sans Serif"/>
                <a:cs typeface="Microsoft Sans Serif"/>
              </a:rPr>
              <a:t>points</a:t>
            </a:r>
            <a:r>
              <a:rPr sz="14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is</a:t>
            </a:r>
            <a:r>
              <a:rPr sz="14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small)</a:t>
            </a:r>
            <a:endParaRPr sz="1400">
              <a:latin typeface="Microsoft Sans Serif"/>
              <a:cs typeface="Microsoft Sans Serif"/>
            </a:endParaRPr>
          </a:p>
          <a:p>
            <a:pPr marL="475615" lvl="1" indent="-285115">
              <a:lnSpc>
                <a:spcPct val="100000"/>
              </a:lnSpc>
              <a:spcBef>
                <a:spcPts val="600"/>
              </a:spcBef>
              <a:buClr>
                <a:srgbClr val="006FAC"/>
              </a:buClr>
              <a:buFont typeface="Arial MT"/>
              <a:buChar char="•"/>
              <a:tabLst>
                <a:tab pos="475615" algn="l"/>
              </a:tabLst>
            </a:pPr>
            <a:r>
              <a:rPr sz="14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ISS</a:t>
            </a:r>
            <a:endParaRPr sz="1400">
              <a:latin typeface="Microsoft Sans Serif"/>
              <a:cs typeface="Microsoft Sans Serif"/>
            </a:endParaRPr>
          </a:p>
          <a:p>
            <a:pPr marL="475615" lvl="1" indent="-285115">
              <a:lnSpc>
                <a:spcPct val="100000"/>
              </a:lnSpc>
              <a:spcBef>
                <a:spcPts val="600"/>
              </a:spcBef>
              <a:buClr>
                <a:srgbClr val="006FAC"/>
              </a:buClr>
              <a:buFont typeface="Arial MT"/>
              <a:buChar char="•"/>
              <a:tabLst>
                <a:tab pos="475615" algn="l"/>
              </a:tabLst>
            </a:pPr>
            <a:r>
              <a:rPr sz="14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LEO</a:t>
            </a:r>
            <a:endParaRPr sz="1400">
              <a:latin typeface="Microsoft Sans Serif"/>
              <a:cs typeface="Microsoft Sans Serif"/>
            </a:endParaRPr>
          </a:p>
          <a:p>
            <a:pPr marL="299085" indent="-286385">
              <a:lnSpc>
                <a:spcPct val="100000"/>
              </a:lnSpc>
              <a:spcBef>
                <a:spcPts val="600"/>
              </a:spcBef>
              <a:buFont typeface="Arial MT"/>
              <a:buChar char="•"/>
              <a:tabLst>
                <a:tab pos="299085" algn="l"/>
              </a:tabLst>
            </a:pP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For</a:t>
            </a:r>
            <a:r>
              <a:rPr sz="16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-90" dirty="0">
                <a:solidFill>
                  <a:srgbClr val="FFFFFF"/>
                </a:solidFill>
                <a:latin typeface="Microsoft Sans Serif"/>
                <a:cs typeface="Microsoft Sans Serif"/>
              </a:rPr>
              <a:t>GTO,</a:t>
            </a:r>
            <a:r>
              <a:rPr sz="16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16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relationship</a:t>
            </a:r>
            <a:r>
              <a:rPr sz="16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between</a:t>
            </a:r>
            <a:r>
              <a:rPr sz="16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payload</a:t>
            </a:r>
            <a:r>
              <a:rPr sz="16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mass</a:t>
            </a:r>
            <a:endParaRPr sz="1600">
              <a:latin typeface="Microsoft Sans Serif"/>
              <a:cs typeface="Microsoft Sans Serif"/>
            </a:endParaRPr>
          </a:p>
          <a:p>
            <a:pPr marL="299085">
              <a:lnSpc>
                <a:spcPct val="100000"/>
              </a:lnSpc>
              <a:spcBef>
                <a:spcPts val="5"/>
              </a:spcBef>
            </a:pP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16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</a:t>
            </a:r>
            <a:r>
              <a:rPr sz="16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rate</a:t>
            </a:r>
            <a:r>
              <a:rPr sz="16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is</a:t>
            </a:r>
            <a:r>
              <a:rPr sz="16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unclear.</a:t>
            </a:r>
            <a:endParaRPr sz="1600">
              <a:latin typeface="Microsoft Sans Serif"/>
              <a:cs typeface="Microsoft Sans Serif"/>
            </a:endParaRPr>
          </a:p>
          <a:p>
            <a:pPr marL="299085" marR="250190" indent="-287020">
              <a:lnSpc>
                <a:spcPct val="100000"/>
              </a:lnSpc>
              <a:spcBef>
                <a:spcPts val="600"/>
              </a:spcBef>
              <a:buFont typeface="Arial MT"/>
              <a:buChar char="•"/>
              <a:tabLst>
                <a:tab pos="299085" algn="l"/>
              </a:tabLst>
            </a:pPr>
            <a:r>
              <a:rPr sz="1600" spc="-65" dirty="0">
                <a:solidFill>
                  <a:srgbClr val="FFFFFF"/>
                </a:solidFill>
                <a:latin typeface="Microsoft Sans Serif"/>
                <a:cs typeface="Microsoft Sans Serif"/>
              </a:rPr>
              <a:t>VLEO</a:t>
            </a:r>
            <a:r>
              <a:rPr sz="16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(Very</a:t>
            </a:r>
            <a:r>
              <a:rPr sz="16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Low</a:t>
            </a:r>
            <a:r>
              <a:rPr sz="16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Earth</a:t>
            </a:r>
            <a:r>
              <a:rPr sz="16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Orbit)</a:t>
            </a:r>
            <a:r>
              <a:rPr sz="16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launches</a:t>
            </a:r>
            <a:r>
              <a:rPr sz="16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are </a:t>
            </a: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associated </a:t>
            </a:r>
            <a:r>
              <a:rPr sz="16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with</a:t>
            </a:r>
            <a:r>
              <a:rPr sz="16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heavier</a:t>
            </a:r>
            <a:r>
              <a:rPr sz="16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payloads,</a:t>
            </a:r>
            <a:r>
              <a:rPr sz="16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which</a:t>
            </a:r>
            <a:r>
              <a:rPr sz="1600" spc="-10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makes </a:t>
            </a:r>
            <a:r>
              <a:rPr sz="16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intuitive</a:t>
            </a:r>
            <a:r>
              <a:rPr sz="1600" spc="-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sense.</a:t>
            </a:r>
            <a:endParaRPr sz="160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668112" y="1435354"/>
            <a:ext cx="6131814" cy="398754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7">
            <a:extLst>
              <a:ext uri="{FF2B5EF4-FFF2-40B4-BE49-F238E27FC236}">
                <a16:creationId xmlns:a16="http://schemas.microsoft.com/office/drawing/2014/main" id="{F2F46DD4-9DE2-458F-B6EE-F227BD3275E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03313" y="533400"/>
            <a:ext cx="4078287" cy="65979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30" dirty="0"/>
              <a:t>INTRODUCTION</a:t>
            </a: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74F70C2D-C5E5-4464-9201-A2530E79973F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103313" y="2052638"/>
            <a:ext cx="8947150" cy="377795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354965" algn="l"/>
              </a:tabLst>
            </a:pPr>
            <a:r>
              <a:rPr sz="1800" spc="-65" dirty="0">
                <a:solidFill>
                  <a:srgbClr val="FFFFFF"/>
                </a:solidFill>
                <a:latin typeface="Microsoft Sans Serif"/>
                <a:cs typeface="Microsoft Sans Serif"/>
              </a:rPr>
              <a:t>SpaceX</a:t>
            </a:r>
            <a:r>
              <a:rPr sz="18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launches</a:t>
            </a:r>
            <a:r>
              <a:rPr sz="1800" spc="-5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Falcon</a:t>
            </a:r>
            <a:r>
              <a:rPr sz="18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FFFFFF"/>
                </a:solidFill>
                <a:latin typeface="Microsoft Sans Serif"/>
                <a:cs typeface="Microsoft Sans Serif"/>
              </a:rPr>
              <a:t>9</a:t>
            </a:r>
            <a:r>
              <a:rPr sz="180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FFFFFF"/>
                </a:solidFill>
                <a:latin typeface="Microsoft Sans Serif"/>
                <a:cs typeface="Microsoft Sans Serif"/>
              </a:rPr>
              <a:t>rockets</a:t>
            </a:r>
            <a:r>
              <a:rPr sz="18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at</a:t>
            </a:r>
            <a:r>
              <a:rPr sz="18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spc="-70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18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FFFFFF"/>
                </a:solidFill>
                <a:latin typeface="Microsoft Sans Serif"/>
                <a:cs typeface="Microsoft Sans Serif"/>
              </a:rPr>
              <a:t>cost</a:t>
            </a:r>
            <a:r>
              <a:rPr sz="18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18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around</a:t>
            </a:r>
            <a:endParaRPr sz="1800" dirty="0">
              <a:latin typeface="Microsoft Sans Serif"/>
              <a:cs typeface="Microsoft Sans Serif"/>
            </a:endParaRPr>
          </a:p>
          <a:p>
            <a:pPr marL="12700" marR="14604" indent="0">
              <a:lnSpc>
                <a:spcPct val="100000"/>
              </a:lnSpc>
              <a:buNone/>
            </a:pPr>
            <a:r>
              <a:rPr sz="1800" dirty="0">
                <a:solidFill>
                  <a:srgbClr val="FFFFFF"/>
                </a:solidFill>
                <a:latin typeface="Microsoft Sans Serif"/>
                <a:cs typeface="Microsoft Sans Serif"/>
              </a:rPr>
              <a:t>$62m.</a:t>
            </a:r>
            <a:r>
              <a:rPr sz="1800" spc="-6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This</a:t>
            </a:r>
            <a:r>
              <a:rPr sz="1800" spc="-5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is</a:t>
            </a:r>
            <a:r>
              <a:rPr sz="18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FFFFFF"/>
                </a:solidFill>
                <a:latin typeface="Microsoft Sans Serif"/>
                <a:cs typeface="Microsoft Sans Serif"/>
              </a:rPr>
              <a:t>considerably</a:t>
            </a:r>
            <a:r>
              <a:rPr sz="18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FFFFFF"/>
                </a:solidFill>
                <a:latin typeface="Microsoft Sans Serif"/>
                <a:cs typeface="Microsoft Sans Serif"/>
              </a:rPr>
              <a:t>cheaper</a:t>
            </a:r>
            <a:r>
              <a:rPr sz="180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than</a:t>
            </a:r>
            <a:r>
              <a:rPr sz="18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other</a:t>
            </a:r>
            <a:r>
              <a:rPr sz="18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providers </a:t>
            </a:r>
            <a:r>
              <a:rPr sz="1800" dirty="0">
                <a:solidFill>
                  <a:srgbClr val="FFFFFF"/>
                </a:solidFill>
                <a:latin typeface="Microsoft Sans Serif"/>
                <a:cs typeface="Microsoft Sans Serif"/>
              </a:rPr>
              <a:t>(which</a:t>
            </a:r>
            <a:r>
              <a:rPr sz="18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FFFFFF"/>
                </a:solidFill>
                <a:latin typeface="Microsoft Sans Serif"/>
                <a:cs typeface="Microsoft Sans Serif"/>
              </a:rPr>
              <a:t>usually</a:t>
            </a:r>
            <a:r>
              <a:rPr sz="18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FFFFFF"/>
                </a:solidFill>
                <a:latin typeface="Microsoft Sans Serif"/>
                <a:cs typeface="Microsoft Sans Serif"/>
              </a:rPr>
              <a:t>cost</a:t>
            </a:r>
            <a:r>
              <a:rPr sz="18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FFFFFF"/>
                </a:solidFill>
                <a:latin typeface="Microsoft Sans Serif"/>
                <a:cs typeface="Microsoft Sans Serif"/>
              </a:rPr>
              <a:t>upwards</a:t>
            </a:r>
            <a:r>
              <a:rPr sz="18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18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FFFFFF"/>
                </a:solidFill>
                <a:latin typeface="Microsoft Sans Serif"/>
                <a:cs typeface="Microsoft Sans Serif"/>
              </a:rPr>
              <a:t>$165m),</a:t>
            </a:r>
            <a:r>
              <a:rPr sz="180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18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FFFFFF"/>
                </a:solidFill>
                <a:latin typeface="Microsoft Sans Serif"/>
                <a:cs typeface="Microsoft Sans Serif"/>
              </a:rPr>
              <a:t>much</a:t>
            </a:r>
            <a:r>
              <a:rPr sz="18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18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18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savings</a:t>
            </a:r>
            <a:r>
              <a:rPr sz="1800" spc="-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FFFFFF"/>
                </a:solidFill>
                <a:latin typeface="Microsoft Sans Serif"/>
                <a:cs typeface="Microsoft Sans Serif"/>
              </a:rPr>
              <a:t>are</a:t>
            </a:r>
            <a:r>
              <a:rPr sz="180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because</a:t>
            </a:r>
            <a:r>
              <a:rPr sz="18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spc="-65" dirty="0">
                <a:solidFill>
                  <a:srgbClr val="FFFFFF"/>
                </a:solidFill>
                <a:latin typeface="Microsoft Sans Serif"/>
                <a:cs typeface="Microsoft Sans Serif"/>
              </a:rPr>
              <a:t>SpaceX</a:t>
            </a:r>
            <a:r>
              <a:rPr sz="18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can</a:t>
            </a:r>
            <a:r>
              <a:rPr sz="180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FFFFFF"/>
                </a:solidFill>
                <a:latin typeface="Microsoft Sans Serif"/>
                <a:cs typeface="Microsoft Sans Serif"/>
              </a:rPr>
              <a:t>land,</a:t>
            </a:r>
            <a:r>
              <a:rPr sz="1800" spc="-6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18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then</a:t>
            </a:r>
            <a:r>
              <a:rPr sz="1800" spc="-5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re-</a:t>
            </a:r>
            <a:r>
              <a:rPr sz="18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use </a:t>
            </a:r>
            <a:r>
              <a:rPr sz="18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18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first</a:t>
            </a:r>
            <a:r>
              <a:rPr sz="1800" spc="-5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FFFFFF"/>
                </a:solidFill>
                <a:latin typeface="Microsoft Sans Serif"/>
                <a:cs typeface="Microsoft Sans Serif"/>
              </a:rPr>
              <a:t>stage</a:t>
            </a:r>
            <a:r>
              <a:rPr sz="18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18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1800" spc="-6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rocket.</a:t>
            </a:r>
            <a:endParaRPr sz="1800" dirty="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1325"/>
              </a:spcBef>
            </a:pPr>
            <a:endParaRPr sz="1800" dirty="0">
              <a:latin typeface="Microsoft Sans Serif"/>
              <a:cs typeface="Microsoft Sans Serif"/>
            </a:endParaRPr>
          </a:p>
          <a:p>
            <a:pPr marL="355600" marR="5080" indent="-342900">
              <a:lnSpc>
                <a:spcPct val="100000"/>
              </a:lnSpc>
              <a:buFont typeface="Arial MT"/>
              <a:buChar char="•"/>
              <a:tabLst>
                <a:tab pos="355600" algn="l"/>
              </a:tabLst>
            </a:pPr>
            <a:r>
              <a:rPr sz="18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If</a:t>
            </a:r>
            <a:r>
              <a:rPr sz="1800" dirty="0">
                <a:solidFill>
                  <a:srgbClr val="FFFFFF"/>
                </a:solidFill>
                <a:latin typeface="Microsoft Sans Serif"/>
                <a:cs typeface="Microsoft Sans Serif"/>
              </a:rPr>
              <a:t> we</a:t>
            </a:r>
            <a:r>
              <a:rPr sz="18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can</a:t>
            </a:r>
            <a:r>
              <a:rPr sz="1800" dirty="0">
                <a:solidFill>
                  <a:srgbClr val="FFFFFF"/>
                </a:solidFill>
                <a:latin typeface="Microsoft Sans Serif"/>
                <a:cs typeface="Microsoft Sans Serif"/>
              </a:rPr>
              <a:t> make</a:t>
            </a:r>
            <a:r>
              <a:rPr sz="18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FFFFFF"/>
                </a:solidFill>
                <a:latin typeface="Microsoft Sans Serif"/>
                <a:cs typeface="Microsoft Sans Serif"/>
              </a:rPr>
              <a:t>predictions</a:t>
            </a:r>
            <a:r>
              <a:rPr sz="18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FFFFFF"/>
                </a:solidFill>
                <a:latin typeface="Microsoft Sans Serif"/>
                <a:cs typeface="Microsoft Sans Serif"/>
              </a:rPr>
              <a:t>on</a:t>
            </a:r>
            <a:r>
              <a:rPr sz="18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whether</a:t>
            </a:r>
            <a:r>
              <a:rPr sz="18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18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first</a:t>
            </a:r>
            <a:r>
              <a:rPr sz="18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stage </a:t>
            </a:r>
            <a:r>
              <a:rPr sz="18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will</a:t>
            </a:r>
            <a:r>
              <a:rPr sz="1800" spc="-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FFFFFF"/>
                </a:solidFill>
                <a:latin typeface="Microsoft Sans Serif"/>
                <a:cs typeface="Microsoft Sans Serif"/>
              </a:rPr>
              <a:t>land,</a:t>
            </a:r>
            <a:r>
              <a:rPr sz="1800" spc="-6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FFFFFF"/>
                </a:solidFill>
                <a:latin typeface="Microsoft Sans Serif"/>
                <a:cs typeface="Microsoft Sans Serif"/>
              </a:rPr>
              <a:t>we</a:t>
            </a:r>
            <a:r>
              <a:rPr sz="18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can</a:t>
            </a:r>
            <a:r>
              <a:rPr sz="18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determine</a:t>
            </a:r>
            <a:r>
              <a:rPr sz="1800" spc="-5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18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FFFFFF"/>
                </a:solidFill>
                <a:latin typeface="Microsoft Sans Serif"/>
                <a:cs typeface="Microsoft Sans Serif"/>
              </a:rPr>
              <a:t>cost</a:t>
            </a:r>
            <a:r>
              <a:rPr sz="18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18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spc="-70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18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launch,</a:t>
            </a:r>
            <a:r>
              <a:rPr sz="1800" spc="-5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18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use </a:t>
            </a:r>
            <a:r>
              <a:rPr sz="1800" dirty="0">
                <a:solidFill>
                  <a:srgbClr val="FFFFFF"/>
                </a:solidFill>
                <a:latin typeface="Microsoft Sans Serif"/>
                <a:cs typeface="Microsoft Sans Serif"/>
              </a:rPr>
              <a:t>this</a:t>
            </a:r>
            <a:r>
              <a:rPr sz="1800" spc="-5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information</a:t>
            </a:r>
            <a:r>
              <a:rPr sz="18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18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spc="-80" dirty="0">
                <a:solidFill>
                  <a:srgbClr val="FFFFFF"/>
                </a:solidFill>
                <a:latin typeface="Microsoft Sans Serif"/>
                <a:cs typeface="Microsoft Sans Serif"/>
              </a:rPr>
              <a:t>assess</a:t>
            </a:r>
            <a:r>
              <a:rPr sz="1800" spc="-5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whether</a:t>
            </a:r>
            <a:r>
              <a:rPr sz="1800" spc="-6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or</a:t>
            </a:r>
            <a:r>
              <a:rPr sz="18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not</a:t>
            </a:r>
            <a:r>
              <a:rPr sz="18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FFFFFF"/>
                </a:solidFill>
                <a:latin typeface="Microsoft Sans Serif"/>
                <a:cs typeface="Microsoft Sans Serif"/>
              </a:rPr>
              <a:t>an</a:t>
            </a:r>
            <a:r>
              <a:rPr sz="18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alternate </a:t>
            </a:r>
            <a:r>
              <a:rPr sz="1800" dirty="0">
                <a:solidFill>
                  <a:srgbClr val="FFFFFF"/>
                </a:solidFill>
                <a:latin typeface="Microsoft Sans Serif"/>
                <a:cs typeface="Microsoft Sans Serif"/>
              </a:rPr>
              <a:t>company</a:t>
            </a:r>
            <a:r>
              <a:rPr sz="18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FFFFFF"/>
                </a:solidFill>
                <a:latin typeface="Microsoft Sans Serif"/>
                <a:cs typeface="Microsoft Sans Serif"/>
              </a:rPr>
              <a:t>should</a:t>
            </a:r>
            <a:r>
              <a:rPr sz="18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FFFFFF"/>
                </a:solidFill>
                <a:latin typeface="Microsoft Sans Serif"/>
                <a:cs typeface="Microsoft Sans Serif"/>
              </a:rPr>
              <a:t>bid</a:t>
            </a:r>
            <a:r>
              <a:rPr sz="18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18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spc="-75" dirty="0">
                <a:solidFill>
                  <a:srgbClr val="FFFFFF"/>
                </a:solidFill>
                <a:latin typeface="Microsoft Sans Serif"/>
                <a:cs typeface="Microsoft Sans Serif"/>
              </a:rPr>
              <a:t>SpaceX</a:t>
            </a:r>
            <a:r>
              <a:rPr sz="18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for</a:t>
            </a:r>
            <a:r>
              <a:rPr sz="18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spc="-70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18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rocket</a:t>
            </a:r>
            <a:r>
              <a:rPr sz="18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launch.</a:t>
            </a:r>
            <a:endParaRPr sz="1800" dirty="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1325"/>
              </a:spcBef>
              <a:buClr>
                <a:srgbClr val="FFFFFF"/>
              </a:buClr>
              <a:buFont typeface="Arial MT"/>
              <a:buChar char="•"/>
            </a:pPr>
            <a:endParaRPr sz="1800" dirty="0">
              <a:latin typeface="Microsoft Sans Serif"/>
              <a:cs typeface="Microsoft Sans Serif"/>
            </a:endParaRPr>
          </a:p>
          <a:p>
            <a:pPr marL="355600" marR="93980" indent="-342900">
              <a:lnSpc>
                <a:spcPct val="100000"/>
              </a:lnSpc>
              <a:buFont typeface="Arial MT"/>
              <a:buChar char="•"/>
              <a:tabLst>
                <a:tab pos="355600" algn="l"/>
              </a:tabLst>
            </a:pPr>
            <a:r>
              <a:rPr sz="18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This</a:t>
            </a:r>
            <a:r>
              <a:rPr sz="1800" spc="-8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project</a:t>
            </a:r>
            <a:r>
              <a:rPr sz="18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will</a:t>
            </a:r>
            <a:r>
              <a:rPr sz="1800" spc="-8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ultimately</a:t>
            </a:r>
            <a:r>
              <a:rPr sz="1800" spc="-10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spc="55" dirty="0">
                <a:solidFill>
                  <a:srgbClr val="12ABDB"/>
                </a:solidFill>
                <a:latin typeface="Microsoft Sans Serif"/>
                <a:cs typeface="Microsoft Sans Serif"/>
              </a:rPr>
              <a:t>predict</a:t>
            </a:r>
            <a:r>
              <a:rPr sz="1800" spc="-50" dirty="0">
                <a:solidFill>
                  <a:srgbClr val="12ABDB"/>
                </a:solidFill>
                <a:latin typeface="Microsoft Sans Serif"/>
                <a:cs typeface="Microsoft Sans Serif"/>
              </a:rPr>
              <a:t> </a:t>
            </a:r>
            <a:r>
              <a:rPr sz="1800" spc="114" dirty="0">
                <a:solidFill>
                  <a:srgbClr val="12ABDB"/>
                </a:solidFill>
                <a:latin typeface="Microsoft Sans Serif"/>
                <a:cs typeface="Microsoft Sans Serif"/>
              </a:rPr>
              <a:t>if</a:t>
            </a:r>
            <a:r>
              <a:rPr sz="1800" spc="-55" dirty="0">
                <a:solidFill>
                  <a:srgbClr val="12ABDB"/>
                </a:solidFill>
                <a:latin typeface="Microsoft Sans Serif"/>
                <a:cs typeface="Microsoft Sans Serif"/>
              </a:rPr>
              <a:t> </a:t>
            </a:r>
            <a:r>
              <a:rPr sz="1800" spc="80" dirty="0">
                <a:solidFill>
                  <a:srgbClr val="12ABDB"/>
                </a:solidFill>
                <a:latin typeface="Microsoft Sans Serif"/>
                <a:cs typeface="Microsoft Sans Serif"/>
              </a:rPr>
              <a:t>the</a:t>
            </a:r>
            <a:r>
              <a:rPr sz="1800" spc="-55" dirty="0">
                <a:solidFill>
                  <a:srgbClr val="12ABDB"/>
                </a:solidFill>
                <a:latin typeface="Microsoft Sans Serif"/>
                <a:cs typeface="Microsoft Sans Serif"/>
              </a:rPr>
              <a:t> </a:t>
            </a:r>
            <a:r>
              <a:rPr sz="1800" spc="-70" dirty="0">
                <a:solidFill>
                  <a:srgbClr val="12ABDB"/>
                </a:solidFill>
                <a:latin typeface="Microsoft Sans Serif"/>
                <a:cs typeface="Microsoft Sans Serif"/>
              </a:rPr>
              <a:t>Space</a:t>
            </a:r>
            <a:r>
              <a:rPr sz="1800" spc="-50" dirty="0">
                <a:solidFill>
                  <a:srgbClr val="12ABDB"/>
                </a:solidFill>
                <a:latin typeface="Microsoft Sans Serif"/>
                <a:cs typeface="Microsoft Sans Serif"/>
              </a:rPr>
              <a:t> </a:t>
            </a:r>
            <a:r>
              <a:rPr sz="1800" spc="-80" dirty="0">
                <a:solidFill>
                  <a:srgbClr val="12ABDB"/>
                </a:solidFill>
                <a:latin typeface="Microsoft Sans Serif"/>
                <a:cs typeface="Microsoft Sans Serif"/>
              </a:rPr>
              <a:t>X</a:t>
            </a:r>
            <a:r>
              <a:rPr sz="1800" spc="-55" dirty="0">
                <a:solidFill>
                  <a:srgbClr val="12ABDB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12ABDB"/>
                </a:solidFill>
                <a:latin typeface="Microsoft Sans Serif"/>
                <a:cs typeface="Microsoft Sans Serif"/>
              </a:rPr>
              <a:t>Falcon </a:t>
            </a:r>
            <a:r>
              <a:rPr sz="1800" dirty="0">
                <a:solidFill>
                  <a:srgbClr val="12ABDB"/>
                </a:solidFill>
                <a:latin typeface="Microsoft Sans Serif"/>
                <a:cs typeface="Microsoft Sans Serif"/>
              </a:rPr>
              <a:t>9</a:t>
            </a:r>
            <a:r>
              <a:rPr sz="1800" spc="-15" dirty="0">
                <a:solidFill>
                  <a:srgbClr val="12ABDB"/>
                </a:solidFill>
                <a:latin typeface="Microsoft Sans Serif"/>
                <a:cs typeface="Microsoft Sans Serif"/>
              </a:rPr>
              <a:t> </a:t>
            </a:r>
            <a:r>
              <a:rPr sz="1800" spc="85" dirty="0">
                <a:solidFill>
                  <a:srgbClr val="12ABDB"/>
                </a:solidFill>
                <a:latin typeface="Microsoft Sans Serif"/>
                <a:cs typeface="Microsoft Sans Serif"/>
              </a:rPr>
              <a:t>first</a:t>
            </a:r>
            <a:r>
              <a:rPr sz="1800" spc="-15" dirty="0">
                <a:solidFill>
                  <a:srgbClr val="12ABDB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12ABDB"/>
                </a:solidFill>
                <a:latin typeface="Microsoft Sans Serif"/>
                <a:cs typeface="Microsoft Sans Serif"/>
              </a:rPr>
              <a:t>stage</a:t>
            </a:r>
            <a:r>
              <a:rPr sz="1800" spc="-10" dirty="0">
                <a:solidFill>
                  <a:srgbClr val="12ABDB"/>
                </a:solidFill>
                <a:latin typeface="Microsoft Sans Serif"/>
                <a:cs typeface="Microsoft Sans Serif"/>
              </a:rPr>
              <a:t> </a:t>
            </a:r>
            <a:r>
              <a:rPr sz="1800" spc="75" dirty="0">
                <a:solidFill>
                  <a:srgbClr val="12ABDB"/>
                </a:solidFill>
                <a:latin typeface="Microsoft Sans Serif"/>
                <a:cs typeface="Microsoft Sans Serif"/>
              </a:rPr>
              <a:t>will</a:t>
            </a:r>
            <a:r>
              <a:rPr sz="1800" spc="-45" dirty="0">
                <a:solidFill>
                  <a:srgbClr val="12ABDB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12ABDB"/>
                </a:solidFill>
                <a:latin typeface="Microsoft Sans Serif"/>
                <a:cs typeface="Microsoft Sans Serif"/>
              </a:rPr>
              <a:t>land</a:t>
            </a:r>
            <a:r>
              <a:rPr sz="1800" spc="-25" dirty="0">
                <a:solidFill>
                  <a:srgbClr val="12ABDB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12ABDB"/>
                </a:solidFill>
                <a:latin typeface="Microsoft Sans Serif"/>
                <a:cs typeface="Microsoft Sans Serif"/>
              </a:rPr>
              <a:t>successfully.</a:t>
            </a:r>
            <a:endParaRPr sz="1800" dirty="0">
              <a:latin typeface="Microsoft Sans Serif"/>
              <a:cs typeface="Microsoft Sans Serif"/>
            </a:endParaRPr>
          </a:p>
        </p:txBody>
      </p:sp>
    </p:spTree>
    <p:extLst>
      <p:ext uri="{BB962C8B-B14F-4D97-AF65-F5344CB8AC3E}">
        <p14:creationId xmlns:p14="http://schemas.microsoft.com/office/powerpoint/2010/main" val="19423856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2074" y="495045"/>
            <a:ext cx="5263515" cy="382797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400" spc="-60" dirty="0"/>
              <a:t>LAUNCH</a:t>
            </a:r>
            <a:r>
              <a:rPr sz="2400" spc="-80" dirty="0"/>
              <a:t> </a:t>
            </a:r>
            <a:r>
              <a:rPr sz="2400" spc="-260" dirty="0"/>
              <a:t>SUCCESS</a:t>
            </a:r>
            <a:r>
              <a:rPr sz="2400" spc="-80" dirty="0"/>
              <a:t> </a:t>
            </a:r>
            <a:r>
              <a:rPr sz="2400" spc="-125" dirty="0"/>
              <a:t>YEARLY</a:t>
            </a:r>
            <a:r>
              <a:rPr sz="2400" spc="-80" dirty="0"/>
              <a:t> </a:t>
            </a:r>
            <a:r>
              <a:rPr sz="2400" spc="-25" dirty="0"/>
              <a:t>TREND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0"/>
              </a:spcBef>
            </a:pPr>
            <a:fld id="{81D60167-4931-47E6-BA6A-407CBD079E47}" type="slidenum">
              <a:rPr spc="-25" dirty="0"/>
              <a:t>20</a:t>
            </a:fld>
            <a:endParaRPr spc="-25" dirty="0"/>
          </a:p>
        </p:txBody>
      </p:sp>
      <p:sp>
        <p:nvSpPr>
          <p:cNvPr id="3" name="object 3"/>
          <p:cNvSpPr txBox="1"/>
          <p:nvPr/>
        </p:nvSpPr>
        <p:spPr>
          <a:xfrm>
            <a:off x="392074" y="1358544"/>
            <a:ext cx="5182235" cy="2037714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16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line</a:t>
            </a:r>
            <a:r>
              <a:rPr sz="16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chart </a:t>
            </a:r>
            <a:r>
              <a:rPr sz="160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16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yearly</a:t>
            </a:r>
            <a:r>
              <a:rPr sz="16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average</a:t>
            </a:r>
            <a:r>
              <a:rPr sz="16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-60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</a:t>
            </a:r>
            <a:r>
              <a:rPr sz="16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rate</a:t>
            </a:r>
            <a:r>
              <a:rPr sz="16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shows </a:t>
            </a:r>
            <a:r>
              <a:rPr sz="16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that:</a:t>
            </a:r>
            <a:endParaRPr sz="1600">
              <a:latin typeface="Microsoft Sans Serif"/>
              <a:cs typeface="Microsoft Sans Serif"/>
            </a:endParaRPr>
          </a:p>
          <a:p>
            <a:pPr marL="299085" indent="-286385">
              <a:lnSpc>
                <a:spcPct val="100000"/>
              </a:lnSpc>
              <a:spcBef>
                <a:spcPts val="600"/>
              </a:spcBef>
              <a:buFont typeface="Arial MT"/>
              <a:buChar char="•"/>
              <a:tabLst>
                <a:tab pos="299085" algn="l"/>
              </a:tabLst>
            </a:pP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Between</a:t>
            </a:r>
            <a:r>
              <a:rPr sz="16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2010</a:t>
            </a:r>
            <a:r>
              <a:rPr sz="16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16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2013,</a:t>
            </a:r>
            <a:r>
              <a:rPr sz="16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all</a:t>
            </a:r>
            <a:r>
              <a:rPr sz="16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landings</a:t>
            </a:r>
            <a:r>
              <a:rPr sz="16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were</a:t>
            </a:r>
            <a:endParaRPr sz="1600">
              <a:latin typeface="Microsoft Sans Serif"/>
              <a:cs typeface="Microsoft Sans Serif"/>
            </a:endParaRPr>
          </a:p>
          <a:p>
            <a:pPr marL="299085">
              <a:lnSpc>
                <a:spcPct val="100000"/>
              </a:lnSpc>
            </a:pP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unsuccessful </a:t>
            </a:r>
            <a:r>
              <a:rPr sz="1600" spc="-70" dirty="0">
                <a:solidFill>
                  <a:srgbClr val="FFFFFF"/>
                </a:solidFill>
                <a:latin typeface="Microsoft Sans Serif"/>
                <a:cs typeface="Microsoft Sans Serif"/>
              </a:rPr>
              <a:t>(as</a:t>
            </a:r>
            <a:r>
              <a:rPr sz="16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16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</a:t>
            </a:r>
            <a:r>
              <a:rPr sz="16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rate</a:t>
            </a:r>
            <a:r>
              <a:rPr sz="16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is</a:t>
            </a:r>
            <a:r>
              <a:rPr sz="160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0).</a:t>
            </a:r>
            <a:endParaRPr sz="1600">
              <a:latin typeface="Microsoft Sans Serif"/>
              <a:cs typeface="Microsoft Sans Serif"/>
            </a:endParaRPr>
          </a:p>
          <a:p>
            <a:pPr marL="299085" marR="417195" indent="-287020">
              <a:lnSpc>
                <a:spcPct val="100000"/>
              </a:lnSpc>
              <a:spcBef>
                <a:spcPts val="600"/>
              </a:spcBef>
              <a:buFont typeface="Arial MT"/>
              <a:buChar char="•"/>
              <a:tabLst>
                <a:tab pos="299085" algn="l"/>
              </a:tabLst>
            </a:pPr>
            <a:r>
              <a:rPr sz="16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After</a:t>
            </a:r>
            <a:r>
              <a:rPr sz="16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2013,</a:t>
            </a:r>
            <a:r>
              <a:rPr sz="16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16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</a:t>
            </a:r>
            <a:r>
              <a:rPr sz="16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rate</a:t>
            </a:r>
            <a:r>
              <a:rPr sz="16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generally</a:t>
            </a:r>
            <a:r>
              <a:rPr sz="16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increased, </a:t>
            </a: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despite</a:t>
            </a:r>
            <a:r>
              <a:rPr sz="16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small</a:t>
            </a:r>
            <a:r>
              <a:rPr sz="16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dips</a:t>
            </a:r>
            <a:r>
              <a:rPr sz="16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in 2018</a:t>
            </a:r>
            <a:r>
              <a:rPr sz="16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16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2020.</a:t>
            </a:r>
            <a:endParaRPr sz="1600">
              <a:latin typeface="Microsoft Sans Serif"/>
              <a:cs typeface="Microsoft Sans Serif"/>
            </a:endParaRPr>
          </a:p>
          <a:p>
            <a:pPr marL="299085" marR="401320" indent="-287020">
              <a:lnSpc>
                <a:spcPct val="100000"/>
              </a:lnSpc>
              <a:spcBef>
                <a:spcPts val="600"/>
              </a:spcBef>
              <a:buFont typeface="Arial MT"/>
              <a:buChar char="•"/>
              <a:tabLst>
                <a:tab pos="299085" algn="l"/>
              </a:tabLst>
            </a:pPr>
            <a:r>
              <a:rPr sz="16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After</a:t>
            </a:r>
            <a:r>
              <a:rPr sz="16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2016,</a:t>
            </a:r>
            <a:r>
              <a:rPr sz="16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there</a:t>
            </a:r>
            <a:r>
              <a:rPr sz="16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was always</a:t>
            </a:r>
            <a:r>
              <a:rPr sz="16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-70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16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greater</a:t>
            </a:r>
            <a:r>
              <a:rPr sz="16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than</a:t>
            </a:r>
            <a:r>
              <a:rPr sz="16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50% </a:t>
            </a:r>
            <a:r>
              <a:rPr sz="16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chance</a:t>
            </a:r>
            <a:r>
              <a:rPr sz="16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1600" spc="-5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success.</a:t>
            </a:r>
            <a:endParaRPr sz="160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32120" y="1358544"/>
            <a:ext cx="6067806" cy="4161282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26212" y="2917698"/>
            <a:ext cx="6458585" cy="1031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600" b="1" spc="-105" dirty="0">
                <a:latin typeface="Arial"/>
                <a:cs typeface="Arial"/>
              </a:rPr>
              <a:t>EDA</a:t>
            </a:r>
            <a:r>
              <a:rPr sz="6600" b="1" spc="-254" dirty="0">
                <a:latin typeface="Arial"/>
                <a:cs typeface="Arial"/>
              </a:rPr>
              <a:t> </a:t>
            </a:r>
            <a:r>
              <a:rPr sz="6600" b="1" dirty="0">
                <a:latin typeface="Arial"/>
                <a:cs typeface="Arial"/>
              </a:rPr>
              <a:t>-</a:t>
            </a:r>
            <a:r>
              <a:rPr sz="6600" b="1" spc="-254" dirty="0">
                <a:latin typeface="Arial"/>
                <a:cs typeface="Arial"/>
              </a:rPr>
              <a:t> </a:t>
            </a:r>
            <a:r>
              <a:rPr sz="6600" b="1" spc="80" dirty="0">
                <a:solidFill>
                  <a:srgbClr val="12ABDB"/>
                </a:solidFill>
                <a:latin typeface="Arial"/>
                <a:cs typeface="Arial"/>
              </a:rPr>
              <a:t>WITH</a:t>
            </a:r>
            <a:r>
              <a:rPr sz="6600" b="1" spc="-265" dirty="0">
                <a:solidFill>
                  <a:srgbClr val="12ABDB"/>
                </a:solidFill>
                <a:latin typeface="Arial"/>
                <a:cs typeface="Arial"/>
              </a:rPr>
              <a:t> </a:t>
            </a:r>
            <a:r>
              <a:rPr sz="6600" b="1" spc="-300" dirty="0">
                <a:solidFill>
                  <a:srgbClr val="12ABDB"/>
                </a:solidFill>
                <a:latin typeface="Arial"/>
                <a:cs typeface="Arial"/>
              </a:rPr>
              <a:t>SQL</a:t>
            </a:r>
            <a:endParaRPr sz="6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2074" y="495045"/>
            <a:ext cx="3953510" cy="382797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400" spc="-20" dirty="0"/>
              <a:t>ALL</a:t>
            </a:r>
            <a:r>
              <a:rPr sz="2400" spc="-95" dirty="0"/>
              <a:t> </a:t>
            </a:r>
            <a:r>
              <a:rPr sz="2400" spc="-60" dirty="0"/>
              <a:t>LAUNCH</a:t>
            </a:r>
            <a:r>
              <a:rPr sz="2400" spc="-95" dirty="0"/>
              <a:t> </a:t>
            </a:r>
            <a:r>
              <a:rPr sz="2400" spc="-165" dirty="0"/>
              <a:t>SITE</a:t>
            </a:r>
            <a:r>
              <a:rPr sz="2400" spc="-100" dirty="0"/>
              <a:t> </a:t>
            </a:r>
            <a:r>
              <a:rPr sz="2400" spc="-25" dirty="0"/>
              <a:t>NAMES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0"/>
              </a:spcBef>
            </a:pPr>
            <a:fld id="{81D60167-4931-47E6-BA6A-407CBD079E47}" type="slidenum">
              <a:rPr spc="-25" dirty="0"/>
              <a:t>22</a:t>
            </a:fld>
            <a:endParaRPr spc="-25" dirty="0"/>
          </a:p>
        </p:txBody>
      </p:sp>
      <p:sp>
        <p:nvSpPr>
          <p:cNvPr id="3" name="object 3"/>
          <p:cNvSpPr txBox="1"/>
          <p:nvPr/>
        </p:nvSpPr>
        <p:spPr>
          <a:xfrm>
            <a:off x="392074" y="1433830"/>
            <a:ext cx="485203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Find</a:t>
            </a:r>
            <a:r>
              <a:rPr sz="200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000" spc="-6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names</a:t>
            </a:r>
            <a:r>
              <a:rPr sz="20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200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000" spc="-6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unique</a:t>
            </a:r>
            <a:r>
              <a:rPr sz="200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</a:t>
            </a:r>
            <a:r>
              <a:rPr sz="20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sites.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92074" y="5615127"/>
            <a:ext cx="10743565" cy="6464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0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word</a:t>
            </a:r>
            <a:r>
              <a:rPr sz="20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60AEEE"/>
                </a:solidFill>
                <a:latin typeface="Consolas"/>
                <a:cs typeface="Consolas"/>
              </a:rPr>
              <a:t>UNIQUE</a:t>
            </a:r>
            <a:r>
              <a:rPr sz="2000" spc="-615" dirty="0">
                <a:solidFill>
                  <a:srgbClr val="60AEEE"/>
                </a:solidFill>
                <a:latin typeface="Consolas"/>
                <a:cs typeface="Consolas"/>
              </a:rPr>
              <a:t> </a:t>
            </a:r>
            <a:r>
              <a:rPr sz="20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returns</a:t>
            </a:r>
            <a:r>
              <a:rPr sz="20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only</a:t>
            </a:r>
            <a:r>
              <a:rPr sz="20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unique</a:t>
            </a:r>
            <a:r>
              <a:rPr sz="20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values</a:t>
            </a:r>
            <a:r>
              <a:rPr sz="20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from</a:t>
            </a:r>
            <a:r>
              <a:rPr sz="20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0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D59D68"/>
                </a:solidFill>
                <a:latin typeface="Consolas"/>
                <a:cs typeface="Consolas"/>
              </a:rPr>
              <a:t>LAUNCH_SITE</a:t>
            </a:r>
            <a:r>
              <a:rPr sz="2000" spc="-610" dirty="0">
                <a:solidFill>
                  <a:srgbClr val="D59D68"/>
                </a:solidFill>
                <a:latin typeface="Consolas"/>
                <a:cs typeface="Consolas"/>
              </a:rPr>
              <a:t> 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column</a:t>
            </a:r>
            <a:r>
              <a:rPr sz="2000" spc="-5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20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0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D59D68"/>
                </a:solidFill>
                <a:latin typeface="Consolas"/>
                <a:cs typeface="Consolas"/>
              </a:rPr>
              <a:t>SPACEXTBL</a:t>
            </a:r>
            <a:endParaRPr sz="20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sz="20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table.</a:t>
            </a:r>
            <a:endParaRPr sz="2000">
              <a:latin typeface="Microsoft Sans Serif"/>
              <a:cs typeface="Microsoft Sans Serif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9811829" y="2261933"/>
            <a:ext cx="2003425" cy="2334260"/>
            <a:chOff x="9811829" y="2261933"/>
            <a:chExt cx="2003425" cy="233426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840468" y="2290571"/>
              <a:ext cx="1946148" cy="2276855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9826117" y="2276220"/>
              <a:ext cx="1974850" cy="2305685"/>
            </a:xfrm>
            <a:custGeom>
              <a:avLst/>
              <a:gdLst/>
              <a:ahLst/>
              <a:cxnLst/>
              <a:rect l="l" t="t" r="r" b="b"/>
              <a:pathLst>
                <a:path w="1974850" h="2305685">
                  <a:moveTo>
                    <a:pt x="181101" y="0"/>
                  </a:moveTo>
                  <a:lnTo>
                    <a:pt x="1794255" y="0"/>
                  </a:lnTo>
                  <a:lnTo>
                    <a:pt x="1830069" y="3809"/>
                  </a:lnTo>
                  <a:lnTo>
                    <a:pt x="1894839" y="30987"/>
                  </a:lnTo>
                  <a:lnTo>
                    <a:pt x="1943988" y="80137"/>
                  </a:lnTo>
                  <a:lnTo>
                    <a:pt x="1971166" y="145287"/>
                  </a:lnTo>
                  <a:lnTo>
                    <a:pt x="1974850" y="181101"/>
                  </a:lnTo>
                  <a:lnTo>
                    <a:pt x="1974850" y="2124836"/>
                  </a:lnTo>
                  <a:lnTo>
                    <a:pt x="1960752" y="2194814"/>
                  </a:lnTo>
                  <a:lnTo>
                    <a:pt x="1921890" y="2252598"/>
                  </a:lnTo>
                  <a:lnTo>
                    <a:pt x="1864232" y="2291334"/>
                  </a:lnTo>
                  <a:lnTo>
                    <a:pt x="1794255" y="2305558"/>
                  </a:lnTo>
                  <a:lnTo>
                    <a:pt x="181101" y="2305558"/>
                  </a:lnTo>
                  <a:lnTo>
                    <a:pt x="111251" y="2291334"/>
                  </a:lnTo>
                  <a:lnTo>
                    <a:pt x="53466" y="2252598"/>
                  </a:lnTo>
                  <a:lnTo>
                    <a:pt x="14224" y="2194814"/>
                  </a:lnTo>
                  <a:lnTo>
                    <a:pt x="0" y="2124836"/>
                  </a:lnTo>
                  <a:lnTo>
                    <a:pt x="0" y="181101"/>
                  </a:lnTo>
                  <a:lnTo>
                    <a:pt x="14224" y="111251"/>
                  </a:lnTo>
                  <a:lnTo>
                    <a:pt x="53466" y="53466"/>
                  </a:lnTo>
                  <a:lnTo>
                    <a:pt x="111251" y="14224"/>
                  </a:lnTo>
                  <a:lnTo>
                    <a:pt x="181101" y="0"/>
                  </a:lnTo>
                  <a:close/>
                </a:path>
              </a:pathLst>
            </a:custGeom>
            <a:ln w="28575">
              <a:solidFill>
                <a:srgbClr val="12ABD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/>
          <p:nvPr/>
        </p:nvSpPr>
        <p:spPr>
          <a:xfrm>
            <a:off x="8412480" y="3186683"/>
            <a:ext cx="978535" cy="485140"/>
          </a:xfrm>
          <a:custGeom>
            <a:avLst/>
            <a:gdLst/>
            <a:ahLst/>
            <a:cxnLst/>
            <a:rect l="l" t="t" r="r" b="b"/>
            <a:pathLst>
              <a:path w="978534" h="485139">
                <a:moveTo>
                  <a:pt x="736092" y="0"/>
                </a:moveTo>
                <a:lnTo>
                  <a:pt x="736092" y="121157"/>
                </a:lnTo>
                <a:lnTo>
                  <a:pt x="0" y="121157"/>
                </a:lnTo>
                <a:lnTo>
                  <a:pt x="0" y="363474"/>
                </a:lnTo>
                <a:lnTo>
                  <a:pt x="736092" y="363474"/>
                </a:lnTo>
                <a:lnTo>
                  <a:pt x="736092" y="484631"/>
                </a:lnTo>
                <a:lnTo>
                  <a:pt x="978408" y="242315"/>
                </a:lnTo>
                <a:lnTo>
                  <a:pt x="736092" y="0"/>
                </a:lnTo>
                <a:close/>
              </a:path>
            </a:pathLst>
          </a:custGeom>
          <a:solidFill>
            <a:srgbClr val="12ABDB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70331" y="2636520"/>
            <a:ext cx="7681722" cy="3170681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382797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400" b="1" spc="-60" dirty="0"/>
              <a:t>LAUNCH</a:t>
            </a:r>
            <a:r>
              <a:rPr sz="2400" b="1" spc="-90" dirty="0"/>
              <a:t> </a:t>
            </a:r>
            <a:r>
              <a:rPr sz="2400" b="1" spc="-165" dirty="0"/>
              <a:t>SITE</a:t>
            </a:r>
            <a:r>
              <a:rPr sz="2400" b="1" spc="-95" dirty="0"/>
              <a:t> </a:t>
            </a:r>
            <a:r>
              <a:rPr sz="2400" b="1" spc="-80" dirty="0"/>
              <a:t>NAMES</a:t>
            </a:r>
            <a:r>
              <a:rPr sz="2400" b="1" spc="-85" dirty="0"/>
              <a:t> BEGIN</a:t>
            </a:r>
            <a:r>
              <a:rPr sz="2400" b="1" spc="-70" dirty="0"/>
              <a:t> </a:t>
            </a:r>
            <a:r>
              <a:rPr sz="2400" b="1" spc="-10" dirty="0"/>
              <a:t>WITH</a:t>
            </a:r>
            <a:r>
              <a:rPr sz="2400" b="1" spc="-100" dirty="0"/>
              <a:t> </a:t>
            </a:r>
            <a:r>
              <a:rPr sz="2400" b="1" spc="-10" dirty="0"/>
              <a:t>'CCA'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0"/>
              </a:spcBef>
            </a:pPr>
            <a:fld id="{81D60167-4931-47E6-BA6A-407CBD079E47}" type="slidenum">
              <a:rPr spc="-25" dirty="0"/>
              <a:t>23</a:t>
            </a:fld>
            <a:endParaRPr spc="-25" dirty="0"/>
          </a:p>
        </p:txBody>
      </p:sp>
      <p:sp>
        <p:nvSpPr>
          <p:cNvPr id="3" name="object 3"/>
          <p:cNvSpPr txBox="1"/>
          <p:nvPr/>
        </p:nvSpPr>
        <p:spPr>
          <a:xfrm>
            <a:off x="392074" y="1433830"/>
            <a:ext cx="583184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Find</a:t>
            </a:r>
            <a:r>
              <a:rPr sz="20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5</a:t>
            </a:r>
            <a:r>
              <a:rPr sz="20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records</a:t>
            </a:r>
            <a:r>
              <a:rPr sz="20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where launch</a:t>
            </a:r>
            <a:r>
              <a:rPr sz="20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sites</a:t>
            </a:r>
            <a:r>
              <a:rPr sz="20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begin</a:t>
            </a:r>
            <a:r>
              <a:rPr sz="20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with</a:t>
            </a:r>
            <a:r>
              <a:rPr sz="20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‘CCA’.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92074" y="5615127"/>
            <a:ext cx="11396980" cy="6464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rgbClr val="60AEEE"/>
                </a:solidFill>
                <a:latin typeface="Consolas"/>
                <a:cs typeface="Consolas"/>
              </a:rPr>
              <a:t>LIMIT</a:t>
            </a:r>
            <a:r>
              <a:rPr sz="2000" spc="60" dirty="0">
                <a:solidFill>
                  <a:srgbClr val="60AEEE"/>
                </a:solidFill>
                <a:latin typeface="Consolas"/>
                <a:cs typeface="Consolas"/>
              </a:rPr>
              <a:t> </a:t>
            </a:r>
            <a:r>
              <a:rPr sz="2000" dirty="0">
                <a:solidFill>
                  <a:srgbClr val="60AEEE"/>
                </a:solidFill>
                <a:latin typeface="Consolas"/>
                <a:cs typeface="Consolas"/>
              </a:rPr>
              <a:t>5</a:t>
            </a:r>
            <a:r>
              <a:rPr sz="2000" spc="-610" dirty="0">
                <a:solidFill>
                  <a:srgbClr val="60AEEE"/>
                </a:solidFill>
                <a:latin typeface="Consolas"/>
                <a:cs typeface="Consolas"/>
              </a:rPr>
              <a:t> 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fetches</a:t>
            </a:r>
            <a:r>
              <a:rPr sz="2000" spc="-6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only</a:t>
            </a:r>
            <a:r>
              <a:rPr sz="20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5</a:t>
            </a:r>
            <a:r>
              <a:rPr sz="20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records,</a:t>
            </a:r>
            <a:r>
              <a:rPr sz="2000" spc="-6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20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000" spc="-6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60AEEE"/>
                </a:solidFill>
                <a:latin typeface="Consolas"/>
                <a:cs typeface="Consolas"/>
              </a:rPr>
              <a:t>LIKE</a:t>
            </a:r>
            <a:r>
              <a:rPr sz="2000" spc="-610" dirty="0">
                <a:solidFill>
                  <a:srgbClr val="60AEEE"/>
                </a:solidFill>
                <a:latin typeface="Consolas"/>
                <a:cs typeface="Consolas"/>
              </a:rPr>
              <a:t> </a:t>
            </a:r>
            <a:r>
              <a:rPr sz="20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keyword</a:t>
            </a:r>
            <a:r>
              <a:rPr sz="2000" spc="-6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is</a:t>
            </a:r>
            <a:r>
              <a:rPr sz="20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used</a:t>
            </a:r>
            <a:r>
              <a:rPr sz="200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with</a:t>
            </a:r>
            <a:r>
              <a:rPr sz="2000" spc="-6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00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wild</a:t>
            </a:r>
            <a:r>
              <a:rPr sz="2000" spc="-5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card</a:t>
            </a:r>
            <a:r>
              <a:rPr sz="2000" spc="-8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789764"/>
                </a:solidFill>
                <a:latin typeface="Consolas"/>
                <a:cs typeface="Consolas"/>
              </a:rPr>
              <a:t>‘CCA%’</a:t>
            </a:r>
            <a:r>
              <a:rPr sz="2000" spc="-635" dirty="0">
                <a:solidFill>
                  <a:srgbClr val="789764"/>
                </a:solidFill>
                <a:latin typeface="Consolas"/>
                <a:cs typeface="Consolas"/>
              </a:rPr>
              <a:t> </a:t>
            </a:r>
            <a:r>
              <a:rPr sz="200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2000" spc="-5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retrieve</a:t>
            </a:r>
            <a:endParaRPr sz="20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sz="20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string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 values beginning</a:t>
            </a:r>
            <a:r>
              <a:rPr sz="20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with</a:t>
            </a:r>
            <a:r>
              <a:rPr sz="20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‘CCA’.</a:t>
            </a:r>
            <a:endParaRPr sz="2000">
              <a:latin typeface="Microsoft Sans Serif"/>
              <a:cs typeface="Microsoft Sans Serif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6136" y="2516123"/>
            <a:ext cx="7981950" cy="3591305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9880409" y="2248217"/>
            <a:ext cx="1717039" cy="2362200"/>
            <a:chOff x="9880409" y="2248217"/>
            <a:chExt cx="1717039" cy="2362200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909047" y="2276855"/>
              <a:ext cx="1659635" cy="2304288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9894696" y="2262504"/>
              <a:ext cx="1688464" cy="2333625"/>
            </a:xfrm>
            <a:custGeom>
              <a:avLst/>
              <a:gdLst/>
              <a:ahLst/>
              <a:cxnLst/>
              <a:rect l="l" t="t" r="r" b="b"/>
              <a:pathLst>
                <a:path w="1688465" h="2333625">
                  <a:moveTo>
                    <a:pt x="156591" y="0"/>
                  </a:moveTo>
                  <a:lnTo>
                    <a:pt x="1532254" y="0"/>
                  </a:lnTo>
                  <a:lnTo>
                    <a:pt x="1562988" y="3048"/>
                  </a:lnTo>
                  <a:lnTo>
                    <a:pt x="1619377" y="26670"/>
                  </a:lnTo>
                  <a:lnTo>
                    <a:pt x="1661795" y="69469"/>
                  </a:lnTo>
                  <a:lnTo>
                    <a:pt x="1685417" y="125349"/>
                  </a:lnTo>
                  <a:lnTo>
                    <a:pt x="1688337" y="156591"/>
                  </a:lnTo>
                  <a:lnTo>
                    <a:pt x="1688337" y="2176780"/>
                  </a:lnTo>
                  <a:lnTo>
                    <a:pt x="1676146" y="2237232"/>
                  </a:lnTo>
                  <a:lnTo>
                    <a:pt x="1642618" y="2287397"/>
                  </a:lnTo>
                  <a:lnTo>
                    <a:pt x="1592706" y="2321179"/>
                  </a:lnTo>
                  <a:lnTo>
                    <a:pt x="1532254" y="2333244"/>
                  </a:lnTo>
                  <a:lnTo>
                    <a:pt x="156591" y="2333244"/>
                  </a:lnTo>
                  <a:lnTo>
                    <a:pt x="96011" y="2321052"/>
                  </a:lnTo>
                  <a:lnTo>
                    <a:pt x="45847" y="2287524"/>
                  </a:lnTo>
                  <a:lnTo>
                    <a:pt x="12192" y="2237232"/>
                  </a:lnTo>
                  <a:lnTo>
                    <a:pt x="0" y="2176780"/>
                  </a:lnTo>
                  <a:lnTo>
                    <a:pt x="0" y="156591"/>
                  </a:lnTo>
                  <a:lnTo>
                    <a:pt x="12192" y="96139"/>
                  </a:lnTo>
                  <a:lnTo>
                    <a:pt x="45847" y="45847"/>
                  </a:lnTo>
                  <a:lnTo>
                    <a:pt x="96011" y="12192"/>
                  </a:lnTo>
                  <a:lnTo>
                    <a:pt x="156591" y="0"/>
                  </a:lnTo>
                  <a:close/>
                </a:path>
              </a:pathLst>
            </a:custGeom>
            <a:ln w="28575">
              <a:solidFill>
                <a:srgbClr val="12ABD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/>
          <p:nvPr/>
        </p:nvSpPr>
        <p:spPr>
          <a:xfrm>
            <a:off x="8412480" y="3186683"/>
            <a:ext cx="978535" cy="485140"/>
          </a:xfrm>
          <a:custGeom>
            <a:avLst/>
            <a:gdLst/>
            <a:ahLst/>
            <a:cxnLst/>
            <a:rect l="l" t="t" r="r" b="b"/>
            <a:pathLst>
              <a:path w="978534" h="485139">
                <a:moveTo>
                  <a:pt x="736092" y="0"/>
                </a:moveTo>
                <a:lnTo>
                  <a:pt x="736092" y="121157"/>
                </a:lnTo>
                <a:lnTo>
                  <a:pt x="0" y="121157"/>
                </a:lnTo>
                <a:lnTo>
                  <a:pt x="0" y="363474"/>
                </a:lnTo>
                <a:lnTo>
                  <a:pt x="736092" y="363474"/>
                </a:lnTo>
                <a:lnTo>
                  <a:pt x="736092" y="484631"/>
                </a:lnTo>
                <a:lnTo>
                  <a:pt x="978408" y="242315"/>
                </a:lnTo>
                <a:lnTo>
                  <a:pt x="736092" y="0"/>
                </a:lnTo>
                <a:close/>
              </a:path>
            </a:pathLst>
          </a:custGeom>
          <a:solidFill>
            <a:srgbClr val="12ABDB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2074" y="495045"/>
            <a:ext cx="3633470" cy="382797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400" b="1" spc="-50" dirty="0"/>
              <a:t>TOTAL</a:t>
            </a:r>
            <a:r>
              <a:rPr sz="2400" b="1" spc="-130" dirty="0"/>
              <a:t> </a:t>
            </a:r>
            <a:r>
              <a:rPr sz="2400" b="1" spc="-30" dirty="0"/>
              <a:t>PAYLOAD</a:t>
            </a:r>
            <a:r>
              <a:rPr sz="2400" b="1" spc="-100" dirty="0"/>
              <a:t> </a:t>
            </a:r>
            <a:r>
              <a:rPr sz="2400" b="1" spc="-80" dirty="0"/>
              <a:t>MASS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0"/>
              </a:spcBef>
            </a:pPr>
            <a:fld id="{81D60167-4931-47E6-BA6A-407CBD079E47}" type="slidenum">
              <a:rPr spc="-25" dirty="0"/>
              <a:t>24</a:t>
            </a:fld>
            <a:endParaRPr spc="-25" dirty="0"/>
          </a:p>
        </p:txBody>
      </p:sp>
      <p:sp>
        <p:nvSpPr>
          <p:cNvPr id="3" name="object 3"/>
          <p:cNvSpPr txBox="1"/>
          <p:nvPr/>
        </p:nvSpPr>
        <p:spPr>
          <a:xfrm>
            <a:off x="392074" y="1433830"/>
            <a:ext cx="679767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Calculate </a:t>
            </a:r>
            <a:r>
              <a:rPr sz="20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total</a:t>
            </a:r>
            <a:r>
              <a:rPr sz="20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payload</a:t>
            </a:r>
            <a:r>
              <a:rPr sz="20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carried</a:t>
            </a:r>
            <a:r>
              <a:rPr sz="20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by</a:t>
            </a:r>
            <a:r>
              <a:rPr sz="20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boosters</a:t>
            </a:r>
            <a:r>
              <a:rPr sz="20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from</a:t>
            </a:r>
            <a:r>
              <a:rPr sz="20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NASA.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92074" y="5615127"/>
            <a:ext cx="11390630" cy="646430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 marR="5080">
              <a:lnSpc>
                <a:spcPct val="103499"/>
              </a:lnSpc>
              <a:spcBef>
                <a:spcPts val="20"/>
              </a:spcBef>
            </a:pPr>
            <a:r>
              <a:rPr sz="20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000" spc="-6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60AEEE"/>
                </a:solidFill>
                <a:latin typeface="Consolas"/>
                <a:cs typeface="Consolas"/>
              </a:rPr>
              <a:t>SUM</a:t>
            </a:r>
            <a:r>
              <a:rPr sz="2000" spc="-635" dirty="0">
                <a:solidFill>
                  <a:srgbClr val="60AEEE"/>
                </a:solidFill>
                <a:latin typeface="Consolas"/>
                <a:cs typeface="Consolas"/>
              </a:rPr>
              <a:t> </a:t>
            </a:r>
            <a:r>
              <a:rPr sz="20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keyword</a:t>
            </a:r>
            <a:r>
              <a:rPr sz="2000" spc="-6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is</a:t>
            </a:r>
            <a:r>
              <a:rPr sz="2000" spc="-6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used</a:t>
            </a:r>
            <a:r>
              <a:rPr sz="2000" spc="-6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2000" spc="-6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calculate</a:t>
            </a:r>
            <a:r>
              <a:rPr sz="2000" spc="-7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000" spc="-6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total</a:t>
            </a:r>
            <a:r>
              <a:rPr sz="2000" spc="-6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2000" spc="-5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000" spc="-7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D59D68"/>
                </a:solidFill>
                <a:latin typeface="Consolas"/>
                <a:cs typeface="Consolas"/>
              </a:rPr>
              <a:t>LAUNCH</a:t>
            </a:r>
            <a:r>
              <a:rPr sz="2000" spc="-635" dirty="0">
                <a:solidFill>
                  <a:srgbClr val="D59D68"/>
                </a:solidFill>
                <a:latin typeface="Consolas"/>
                <a:cs typeface="Consolas"/>
              </a:rPr>
              <a:t> 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column,</a:t>
            </a:r>
            <a:r>
              <a:rPr sz="2000" spc="-9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200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000" spc="-6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60AEEE"/>
                </a:solidFill>
                <a:latin typeface="Consolas"/>
                <a:cs typeface="Consolas"/>
              </a:rPr>
              <a:t>SUM</a:t>
            </a:r>
            <a:r>
              <a:rPr sz="2000" spc="-635" dirty="0">
                <a:solidFill>
                  <a:srgbClr val="60AEEE"/>
                </a:solidFill>
                <a:latin typeface="Consolas"/>
                <a:cs typeface="Consolas"/>
              </a:rPr>
              <a:t> </a:t>
            </a:r>
            <a:r>
              <a:rPr sz="20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keyword</a:t>
            </a:r>
            <a:r>
              <a:rPr sz="2000" spc="-6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(and</a:t>
            </a:r>
            <a:r>
              <a:rPr sz="20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associated</a:t>
            </a:r>
            <a:r>
              <a:rPr sz="20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condition)</a:t>
            </a:r>
            <a:r>
              <a:rPr sz="20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filters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 results </a:t>
            </a:r>
            <a:r>
              <a:rPr sz="200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 only</a:t>
            </a:r>
            <a:r>
              <a:rPr sz="20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boosters</a:t>
            </a:r>
            <a:r>
              <a:rPr sz="20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from</a:t>
            </a:r>
            <a:r>
              <a:rPr sz="20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-80" dirty="0">
                <a:solidFill>
                  <a:srgbClr val="FFFFFF"/>
                </a:solidFill>
                <a:latin typeface="Microsoft Sans Serif"/>
                <a:cs typeface="Microsoft Sans Serif"/>
              </a:rPr>
              <a:t>NASA</a:t>
            </a:r>
            <a:r>
              <a:rPr sz="20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(CRS).</a:t>
            </a:r>
            <a:endParaRPr sz="2000">
              <a:latin typeface="Microsoft Sans Serif"/>
              <a:cs typeface="Microsoft Sans Serif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9852" y="2435351"/>
            <a:ext cx="7824978" cy="3970782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9616757" y="2975165"/>
            <a:ext cx="2199005" cy="883919"/>
            <a:chOff x="9616757" y="2975165"/>
            <a:chExt cx="2199005" cy="883919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645395" y="3003803"/>
              <a:ext cx="2141220" cy="826008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9631044" y="2989452"/>
              <a:ext cx="2170430" cy="855344"/>
            </a:xfrm>
            <a:custGeom>
              <a:avLst/>
              <a:gdLst/>
              <a:ahLst/>
              <a:cxnLst/>
              <a:rect l="l" t="t" r="r" b="b"/>
              <a:pathLst>
                <a:path w="2170429" h="855345">
                  <a:moveTo>
                    <a:pt x="84581" y="0"/>
                  </a:moveTo>
                  <a:lnTo>
                    <a:pt x="2085594" y="0"/>
                  </a:lnTo>
                  <a:lnTo>
                    <a:pt x="2101977" y="1905"/>
                  </a:lnTo>
                  <a:lnTo>
                    <a:pt x="2145410" y="25273"/>
                  </a:lnTo>
                  <a:lnTo>
                    <a:pt x="2168398" y="68199"/>
                  </a:lnTo>
                  <a:lnTo>
                    <a:pt x="2170176" y="84582"/>
                  </a:lnTo>
                  <a:lnTo>
                    <a:pt x="2170176" y="770382"/>
                  </a:lnTo>
                  <a:lnTo>
                    <a:pt x="2155444" y="817245"/>
                  </a:lnTo>
                  <a:lnTo>
                    <a:pt x="2118232" y="848360"/>
                  </a:lnTo>
                  <a:lnTo>
                    <a:pt x="2085594" y="854964"/>
                  </a:lnTo>
                  <a:lnTo>
                    <a:pt x="84581" y="854964"/>
                  </a:lnTo>
                  <a:lnTo>
                    <a:pt x="37719" y="840232"/>
                  </a:lnTo>
                  <a:lnTo>
                    <a:pt x="6603" y="803021"/>
                  </a:lnTo>
                  <a:lnTo>
                    <a:pt x="0" y="770382"/>
                  </a:lnTo>
                  <a:lnTo>
                    <a:pt x="0" y="84582"/>
                  </a:lnTo>
                  <a:lnTo>
                    <a:pt x="14858" y="37592"/>
                  </a:lnTo>
                  <a:lnTo>
                    <a:pt x="52450" y="6604"/>
                  </a:lnTo>
                  <a:lnTo>
                    <a:pt x="84581" y="0"/>
                  </a:lnTo>
                  <a:close/>
                </a:path>
              </a:pathLst>
            </a:custGeom>
            <a:ln w="28575">
              <a:solidFill>
                <a:srgbClr val="12ABD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/>
          <p:nvPr/>
        </p:nvSpPr>
        <p:spPr>
          <a:xfrm>
            <a:off x="8412480" y="3186683"/>
            <a:ext cx="978535" cy="485140"/>
          </a:xfrm>
          <a:custGeom>
            <a:avLst/>
            <a:gdLst/>
            <a:ahLst/>
            <a:cxnLst/>
            <a:rect l="l" t="t" r="r" b="b"/>
            <a:pathLst>
              <a:path w="978534" h="485139">
                <a:moveTo>
                  <a:pt x="736092" y="0"/>
                </a:moveTo>
                <a:lnTo>
                  <a:pt x="736092" y="121157"/>
                </a:lnTo>
                <a:lnTo>
                  <a:pt x="0" y="121157"/>
                </a:lnTo>
                <a:lnTo>
                  <a:pt x="0" y="363474"/>
                </a:lnTo>
                <a:lnTo>
                  <a:pt x="736092" y="363474"/>
                </a:lnTo>
                <a:lnTo>
                  <a:pt x="736092" y="484631"/>
                </a:lnTo>
                <a:lnTo>
                  <a:pt x="978408" y="242315"/>
                </a:lnTo>
                <a:lnTo>
                  <a:pt x="736092" y="0"/>
                </a:lnTo>
                <a:close/>
              </a:path>
            </a:pathLst>
          </a:custGeom>
          <a:solidFill>
            <a:srgbClr val="12ABDB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382797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400" b="1" spc="-120" dirty="0"/>
              <a:t>AVERAGE</a:t>
            </a:r>
            <a:r>
              <a:rPr sz="2400" b="1" spc="-110" dirty="0"/>
              <a:t> </a:t>
            </a:r>
            <a:r>
              <a:rPr sz="2400" b="1" spc="-30" dirty="0"/>
              <a:t>PAYLOAD</a:t>
            </a:r>
            <a:r>
              <a:rPr sz="2400" b="1" spc="-125" dirty="0"/>
              <a:t> </a:t>
            </a:r>
            <a:r>
              <a:rPr sz="2400" b="1" spc="-135" dirty="0"/>
              <a:t>MASS</a:t>
            </a:r>
            <a:r>
              <a:rPr sz="2400" b="1" spc="-110" dirty="0"/>
              <a:t> </a:t>
            </a:r>
            <a:r>
              <a:rPr sz="2400" b="1" spc="-65" dirty="0"/>
              <a:t>BY</a:t>
            </a:r>
            <a:r>
              <a:rPr sz="2400" b="1" spc="-105" dirty="0"/>
              <a:t> </a:t>
            </a:r>
            <a:r>
              <a:rPr sz="2400" b="1" spc="-65" dirty="0"/>
              <a:t>F9</a:t>
            </a:r>
            <a:r>
              <a:rPr sz="2400" b="1" spc="-90" dirty="0"/>
              <a:t> </a:t>
            </a:r>
            <a:r>
              <a:rPr sz="2400" b="1" spc="-20" dirty="0"/>
              <a:t>V1.1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0"/>
              </a:spcBef>
            </a:pPr>
            <a:fld id="{81D60167-4931-47E6-BA6A-407CBD079E47}" type="slidenum">
              <a:rPr spc="-25" dirty="0"/>
              <a:t>25</a:t>
            </a:fld>
            <a:endParaRPr spc="-25" dirty="0"/>
          </a:p>
        </p:txBody>
      </p:sp>
      <p:sp>
        <p:nvSpPr>
          <p:cNvPr id="3" name="object 3"/>
          <p:cNvSpPr txBox="1"/>
          <p:nvPr/>
        </p:nvSpPr>
        <p:spPr>
          <a:xfrm>
            <a:off x="392074" y="1433830"/>
            <a:ext cx="8115934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Calculate</a:t>
            </a:r>
            <a:r>
              <a:rPr sz="20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0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average</a:t>
            </a:r>
            <a:r>
              <a:rPr sz="20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payload</a:t>
            </a:r>
            <a:r>
              <a:rPr sz="20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-70" dirty="0">
                <a:solidFill>
                  <a:srgbClr val="FFFFFF"/>
                </a:solidFill>
                <a:latin typeface="Microsoft Sans Serif"/>
                <a:cs typeface="Microsoft Sans Serif"/>
              </a:rPr>
              <a:t>mass</a:t>
            </a:r>
            <a:r>
              <a:rPr sz="20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carried</a:t>
            </a:r>
            <a:r>
              <a:rPr sz="20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by</a:t>
            </a:r>
            <a:r>
              <a:rPr sz="20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booster</a:t>
            </a:r>
            <a:r>
              <a:rPr sz="200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version</a:t>
            </a:r>
            <a:r>
              <a:rPr sz="20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-75" dirty="0">
                <a:solidFill>
                  <a:srgbClr val="FFFFFF"/>
                </a:solidFill>
                <a:latin typeface="Microsoft Sans Serif"/>
                <a:cs typeface="Microsoft Sans Serif"/>
              </a:rPr>
              <a:t>F9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v1.1.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92074" y="5234178"/>
            <a:ext cx="11428095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000" spc="-6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60AEEE"/>
                </a:solidFill>
                <a:latin typeface="Consolas"/>
                <a:cs typeface="Consolas"/>
              </a:rPr>
              <a:t>AVG</a:t>
            </a:r>
            <a:r>
              <a:rPr sz="2000" spc="-635" dirty="0">
                <a:solidFill>
                  <a:srgbClr val="60AEEE"/>
                </a:solidFill>
                <a:latin typeface="Consolas"/>
                <a:cs typeface="Consolas"/>
              </a:rPr>
              <a:t> </a:t>
            </a:r>
            <a:r>
              <a:rPr sz="20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keyword</a:t>
            </a:r>
            <a:r>
              <a:rPr sz="2000" spc="-6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is</a:t>
            </a:r>
            <a:r>
              <a:rPr sz="2000" spc="-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used</a:t>
            </a:r>
            <a:r>
              <a:rPr sz="2000" spc="-6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2000" spc="-6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calculate</a:t>
            </a:r>
            <a:r>
              <a:rPr sz="2000" spc="-8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000" spc="-6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average</a:t>
            </a:r>
            <a:r>
              <a:rPr sz="2000" spc="-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2000" spc="-6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000" spc="-6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D59D68"/>
                </a:solidFill>
                <a:latin typeface="Consolas"/>
                <a:cs typeface="Consolas"/>
              </a:rPr>
              <a:t>PAYLOAD_MASS</a:t>
            </a:r>
            <a:r>
              <a:rPr sz="2000" u="sng" spc="40" dirty="0">
                <a:solidFill>
                  <a:srgbClr val="D59D68"/>
                </a:solidFill>
                <a:uFill>
                  <a:solidFill>
                    <a:srgbClr val="D49C67"/>
                  </a:solidFill>
                </a:uFill>
                <a:latin typeface="Consolas"/>
                <a:cs typeface="Consolas"/>
              </a:rPr>
              <a:t>  </a:t>
            </a:r>
            <a:r>
              <a:rPr sz="2000" dirty="0">
                <a:solidFill>
                  <a:srgbClr val="D59D68"/>
                </a:solidFill>
                <a:latin typeface="Consolas"/>
                <a:cs typeface="Consolas"/>
              </a:rPr>
              <a:t>KG_</a:t>
            </a:r>
            <a:r>
              <a:rPr sz="2000" spc="-655" dirty="0">
                <a:solidFill>
                  <a:srgbClr val="D59D68"/>
                </a:solidFill>
                <a:latin typeface="Consolas"/>
                <a:cs typeface="Consolas"/>
              </a:rPr>
              <a:t> 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column,</a:t>
            </a:r>
            <a:r>
              <a:rPr sz="2000" spc="-9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20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endParaRPr sz="20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60AEEE"/>
                </a:solidFill>
                <a:latin typeface="Consolas"/>
                <a:cs typeface="Consolas"/>
              </a:rPr>
              <a:t>WHERE</a:t>
            </a:r>
            <a:r>
              <a:rPr sz="2000" spc="-620" dirty="0">
                <a:solidFill>
                  <a:srgbClr val="60AEEE"/>
                </a:solidFill>
                <a:latin typeface="Consolas"/>
                <a:cs typeface="Consolas"/>
              </a:rPr>
              <a:t> </a:t>
            </a:r>
            <a:r>
              <a:rPr sz="20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keyword</a:t>
            </a:r>
            <a:r>
              <a:rPr sz="20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(and</a:t>
            </a:r>
            <a:r>
              <a:rPr sz="20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000" spc="-6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associated</a:t>
            </a:r>
            <a:r>
              <a:rPr sz="2000" spc="-6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condition)</a:t>
            </a:r>
            <a:r>
              <a:rPr sz="2000" spc="-6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filters</a:t>
            </a:r>
            <a:r>
              <a:rPr sz="200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0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results</a:t>
            </a:r>
            <a:r>
              <a:rPr sz="20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200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only</a:t>
            </a:r>
            <a:r>
              <a:rPr sz="20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000" spc="-6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-75" dirty="0">
                <a:solidFill>
                  <a:srgbClr val="FFFFFF"/>
                </a:solidFill>
                <a:latin typeface="Microsoft Sans Serif"/>
                <a:cs typeface="Microsoft Sans Serif"/>
              </a:rPr>
              <a:t>F9</a:t>
            </a:r>
            <a:r>
              <a:rPr sz="20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v1.1</a:t>
            </a:r>
            <a:r>
              <a:rPr sz="2000" spc="-6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booster</a:t>
            </a:r>
            <a:r>
              <a:rPr sz="2000" spc="-6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version.</a:t>
            </a:r>
            <a:endParaRPr sz="2000">
              <a:latin typeface="Microsoft Sans Serif"/>
              <a:cs typeface="Microsoft Sans Serif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9525317" y="3023933"/>
            <a:ext cx="2275205" cy="833119"/>
            <a:chOff x="9525317" y="3023933"/>
            <a:chExt cx="2275205" cy="833119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553956" y="3052571"/>
              <a:ext cx="2217420" cy="775715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9539605" y="3038220"/>
              <a:ext cx="2246630" cy="804545"/>
            </a:xfrm>
            <a:custGeom>
              <a:avLst/>
              <a:gdLst/>
              <a:ahLst/>
              <a:cxnLst/>
              <a:rect l="l" t="t" r="r" b="b"/>
              <a:pathLst>
                <a:path w="2246629" h="804545">
                  <a:moveTo>
                    <a:pt x="80391" y="0"/>
                  </a:moveTo>
                  <a:lnTo>
                    <a:pt x="2165985" y="0"/>
                  </a:lnTo>
                  <a:lnTo>
                    <a:pt x="2181733" y="1396"/>
                  </a:lnTo>
                  <a:lnTo>
                    <a:pt x="2222880" y="23875"/>
                  </a:lnTo>
                  <a:lnTo>
                    <a:pt x="2244979" y="64642"/>
                  </a:lnTo>
                  <a:lnTo>
                    <a:pt x="2246376" y="80390"/>
                  </a:lnTo>
                  <a:lnTo>
                    <a:pt x="2246376" y="724153"/>
                  </a:lnTo>
                  <a:lnTo>
                    <a:pt x="2222880" y="781049"/>
                  </a:lnTo>
                  <a:lnTo>
                    <a:pt x="2181733" y="803147"/>
                  </a:lnTo>
                  <a:lnTo>
                    <a:pt x="2165985" y="804544"/>
                  </a:lnTo>
                  <a:lnTo>
                    <a:pt x="80391" y="804544"/>
                  </a:lnTo>
                  <a:lnTo>
                    <a:pt x="23875" y="781049"/>
                  </a:lnTo>
                  <a:lnTo>
                    <a:pt x="1397" y="739901"/>
                  </a:lnTo>
                  <a:lnTo>
                    <a:pt x="0" y="724153"/>
                  </a:lnTo>
                  <a:lnTo>
                    <a:pt x="0" y="80390"/>
                  </a:lnTo>
                  <a:lnTo>
                    <a:pt x="23875" y="23875"/>
                  </a:lnTo>
                  <a:lnTo>
                    <a:pt x="64643" y="1396"/>
                  </a:lnTo>
                  <a:lnTo>
                    <a:pt x="80391" y="0"/>
                  </a:lnTo>
                  <a:close/>
                </a:path>
              </a:pathLst>
            </a:custGeom>
            <a:ln w="28575">
              <a:solidFill>
                <a:srgbClr val="12ABD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26136" y="2414016"/>
            <a:ext cx="8003285" cy="4056126"/>
          </a:xfrm>
          <a:prstGeom prst="rect">
            <a:avLst/>
          </a:prstGeom>
        </p:spPr>
      </p:pic>
      <p:sp>
        <p:nvSpPr>
          <p:cNvPr id="9" name="object 9"/>
          <p:cNvSpPr/>
          <p:nvPr/>
        </p:nvSpPr>
        <p:spPr>
          <a:xfrm>
            <a:off x="8412480" y="3186683"/>
            <a:ext cx="978535" cy="485140"/>
          </a:xfrm>
          <a:custGeom>
            <a:avLst/>
            <a:gdLst/>
            <a:ahLst/>
            <a:cxnLst/>
            <a:rect l="l" t="t" r="r" b="b"/>
            <a:pathLst>
              <a:path w="978534" h="485139">
                <a:moveTo>
                  <a:pt x="736092" y="0"/>
                </a:moveTo>
                <a:lnTo>
                  <a:pt x="736092" y="121157"/>
                </a:lnTo>
                <a:lnTo>
                  <a:pt x="0" y="121157"/>
                </a:lnTo>
                <a:lnTo>
                  <a:pt x="0" y="363474"/>
                </a:lnTo>
                <a:lnTo>
                  <a:pt x="736092" y="363474"/>
                </a:lnTo>
                <a:lnTo>
                  <a:pt x="736092" y="484631"/>
                </a:lnTo>
                <a:lnTo>
                  <a:pt x="978408" y="242315"/>
                </a:lnTo>
                <a:lnTo>
                  <a:pt x="736092" y="0"/>
                </a:lnTo>
                <a:close/>
              </a:path>
            </a:pathLst>
          </a:custGeom>
          <a:solidFill>
            <a:srgbClr val="12ABDB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382797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400" b="1" spc="-160" dirty="0"/>
              <a:t>FIRST</a:t>
            </a:r>
            <a:r>
              <a:rPr sz="2400" b="1" spc="-95" dirty="0"/>
              <a:t> </a:t>
            </a:r>
            <a:r>
              <a:rPr sz="2400" b="1" spc="-204" dirty="0"/>
              <a:t>SUCCESSFUL</a:t>
            </a:r>
            <a:r>
              <a:rPr sz="2400" b="1" spc="-110" dirty="0"/>
              <a:t> </a:t>
            </a:r>
            <a:r>
              <a:rPr sz="2400" b="1" spc="-85" dirty="0"/>
              <a:t>GROUND</a:t>
            </a:r>
            <a:r>
              <a:rPr sz="2400" b="1" spc="-114" dirty="0"/>
              <a:t> </a:t>
            </a:r>
            <a:r>
              <a:rPr sz="2400" b="1" spc="-10" dirty="0"/>
              <a:t>LANDING</a:t>
            </a:r>
            <a:r>
              <a:rPr sz="2400" b="1" spc="-100" dirty="0"/>
              <a:t> </a:t>
            </a:r>
            <a:r>
              <a:rPr sz="2400" b="1" spc="-20" dirty="0"/>
              <a:t>DATE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0"/>
              </a:spcBef>
            </a:pPr>
            <a:fld id="{81D60167-4931-47E6-BA6A-407CBD079E47}" type="slidenum">
              <a:rPr spc="-25" dirty="0"/>
              <a:t>26</a:t>
            </a:fld>
            <a:endParaRPr spc="-25" dirty="0"/>
          </a:p>
        </p:txBody>
      </p:sp>
      <p:sp>
        <p:nvSpPr>
          <p:cNvPr id="3" name="object 3"/>
          <p:cNvSpPr txBox="1"/>
          <p:nvPr/>
        </p:nvSpPr>
        <p:spPr>
          <a:xfrm>
            <a:off x="392074" y="1433830"/>
            <a:ext cx="7979409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Find</a:t>
            </a:r>
            <a:r>
              <a:rPr sz="20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000" spc="-5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dates</a:t>
            </a:r>
            <a:r>
              <a:rPr sz="20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20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000" spc="-5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first</a:t>
            </a:r>
            <a:r>
              <a:rPr sz="20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successful</a:t>
            </a:r>
            <a:r>
              <a:rPr sz="20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landing</a:t>
            </a:r>
            <a:r>
              <a:rPr sz="20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outcome</a:t>
            </a:r>
            <a:r>
              <a:rPr sz="2000" spc="-7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on</a:t>
            </a:r>
            <a:r>
              <a:rPr sz="20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ground</a:t>
            </a:r>
            <a:r>
              <a:rPr sz="20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pad.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92074" y="5234178"/>
            <a:ext cx="11250295" cy="951230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 marR="5080">
              <a:lnSpc>
                <a:spcPct val="101699"/>
              </a:lnSpc>
              <a:spcBef>
                <a:spcPts val="60"/>
              </a:spcBef>
            </a:pPr>
            <a:r>
              <a:rPr sz="20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0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60AEEE"/>
                </a:solidFill>
                <a:latin typeface="Consolas"/>
                <a:cs typeface="Consolas"/>
              </a:rPr>
              <a:t>MIN</a:t>
            </a:r>
            <a:r>
              <a:rPr sz="2000" spc="-610" dirty="0">
                <a:solidFill>
                  <a:srgbClr val="60AEEE"/>
                </a:solidFill>
                <a:latin typeface="Consolas"/>
                <a:cs typeface="Consolas"/>
              </a:rPr>
              <a:t> </a:t>
            </a:r>
            <a:r>
              <a:rPr sz="20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keyword</a:t>
            </a:r>
            <a:r>
              <a:rPr sz="20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is</a:t>
            </a:r>
            <a:r>
              <a:rPr sz="20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used</a:t>
            </a:r>
            <a:r>
              <a:rPr sz="20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20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calculate</a:t>
            </a:r>
            <a:r>
              <a:rPr sz="20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0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minimum</a:t>
            </a:r>
            <a:r>
              <a:rPr sz="20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20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0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D59D68"/>
                </a:solidFill>
                <a:latin typeface="Consolas"/>
                <a:cs typeface="Consolas"/>
              </a:rPr>
              <a:t>DATE</a:t>
            </a:r>
            <a:r>
              <a:rPr sz="2000" spc="-605" dirty="0">
                <a:solidFill>
                  <a:srgbClr val="D59D68"/>
                </a:solidFill>
                <a:latin typeface="Consolas"/>
                <a:cs typeface="Consolas"/>
              </a:rPr>
              <a:t> 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column,</a:t>
            </a:r>
            <a:r>
              <a:rPr sz="2000" spc="-5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i.e.</a:t>
            </a:r>
            <a:r>
              <a:rPr sz="200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0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first</a:t>
            </a:r>
            <a:r>
              <a:rPr sz="20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date,</a:t>
            </a:r>
            <a:r>
              <a:rPr sz="20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20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2000" dirty="0">
                <a:solidFill>
                  <a:srgbClr val="60AEEE"/>
                </a:solidFill>
                <a:latin typeface="Consolas"/>
                <a:cs typeface="Consolas"/>
              </a:rPr>
              <a:t>WHERE</a:t>
            </a:r>
            <a:r>
              <a:rPr sz="2000" spc="-620" dirty="0">
                <a:solidFill>
                  <a:srgbClr val="60AEEE"/>
                </a:solidFill>
                <a:latin typeface="Consolas"/>
                <a:cs typeface="Consolas"/>
              </a:rPr>
              <a:t> </a:t>
            </a:r>
            <a:r>
              <a:rPr sz="20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keyword</a:t>
            </a:r>
            <a:r>
              <a:rPr sz="200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(and</a:t>
            </a:r>
            <a:r>
              <a:rPr sz="20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000" spc="-5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associated</a:t>
            </a:r>
            <a:r>
              <a:rPr sz="2000" spc="-6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condition)</a:t>
            </a:r>
            <a:r>
              <a:rPr sz="2000" spc="-6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filters</a:t>
            </a:r>
            <a:r>
              <a:rPr sz="20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00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results</a:t>
            </a:r>
            <a:r>
              <a:rPr sz="200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20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only</a:t>
            </a:r>
            <a:r>
              <a:rPr sz="20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000" spc="-5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successful</a:t>
            </a:r>
            <a:r>
              <a:rPr sz="2000" spc="-5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ground</a:t>
            </a:r>
            <a:r>
              <a:rPr sz="2000" spc="-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pad </a:t>
            </a:r>
            <a:r>
              <a:rPr sz="20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landings.</a:t>
            </a:r>
            <a:endParaRPr sz="2000">
              <a:latin typeface="Microsoft Sans Serif"/>
              <a:cs typeface="Microsoft Sans Serif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0520" y="2417064"/>
            <a:ext cx="7943850" cy="4028694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9540557" y="3052889"/>
            <a:ext cx="2470150" cy="752475"/>
            <a:chOff x="9540557" y="3052889"/>
            <a:chExt cx="2470150" cy="752475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569195" y="3081527"/>
              <a:ext cx="2412492" cy="694944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9554844" y="3067176"/>
              <a:ext cx="2441575" cy="723900"/>
            </a:xfrm>
            <a:custGeom>
              <a:avLst/>
              <a:gdLst/>
              <a:ahLst/>
              <a:cxnLst/>
              <a:rect l="l" t="t" r="r" b="b"/>
              <a:pathLst>
                <a:path w="2441575" h="723900">
                  <a:moveTo>
                    <a:pt x="73532" y="0"/>
                  </a:moveTo>
                  <a:lnTo>
                    <a:pt x="2368169" y="0"/>
                  </a:lnTo>
                  <a:lnTo>
                    <a:pt x="2382265" y="1524"/>
                  </a:lnTo>
                  <a:lnTo>
                    <a:pt x="2419730" y="21462"/>
                  </a:lnTo>
                  <a:lnTo>
                    <a:pt x="2439797" y="59562"/>
                  </a:lnTo>
                  <a:lnTo>
                    <a:pt x="2441194" y="73533"/>
                  </a:lnTo>
                  <a:lnTo>
                    <a:pt x="2441194" y="650494"/>
                  </a:lnTo>
                  <a:lnTo>
                    <a:pt x="2419730" y="702564"/>
                  </a:lnTo>
                  <a:lnTo>
                    <a:pt x="2382265" y="722503"/>
                  </a:lnTo>
                  <a:lnTo>
                    <a:pt x="2368169" y="723900"/>
                  </a:lnTo>
                  <a:lnTo>
                    <a:pt x="73532" y="723900"/>
                  </a:lnTo>
                  <a:lnTo>
                    <a:pt x="21462" y="702564"/>
                  </a:lnTo>
                  <a:lnTo>
                    <a:pt x="1524" y="664464"/>
                  </a:lnTo>
                  <a:lnTo>
                    <a:pt x="0" y="650494"/>
                  </a:lnTo>
                  <a:lnTo>
                    <a:pt x="0" y="73533"/>
                  </a:lnTo>
                  <a:lnTo>
                    <a:pt x="21462" y="21462"/>
                  </a:lnTo>
                  <a:lnTo>
                    <a:pt x="59562" y="1524"/>
                  </a:lnTo>
                  <a:lnTo>
                    <a:pt x="73532" y="0"/>
                  </a:lnTo>
                  <a:close/>
                </a:path>
              </a:pathLst>
            </a:custGeom>
            <a:ln w="28575">
              <a:solidFill>
                <a:srgbClr val="12ABD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/>
          <p:nvPr/>
        </p:nvSpPr>
        <p:spPr>
          <a:xfrm>
            <a:off x="8412480" y="3186683"/>
            <a:ext cx="978535" cy="485140"/>
          </a:xfrm>
          <a:custGeom>
            <a:avLst/>
            <a:gdLst/>
            <a:ahLst/>
            <a:cxnLst/>
            <a:rect l="l" t="t" r="r" b="b"/>
            <a:pathLst>
              <a:path w="978534" h="485139">
                <a:moveTo>
                  <a:pt x="736092" y="0"/>
                </a:moveTo>
                <a:lnTo>
                  <a:pt x="736092" y="121157"/>
                </a:lnTo>
                <a:lnTo>
                  <a:pt x="0" y="121157"/>
                </a:lnTo>
                <a:lnTo>
                  <a:pt x="0" y="363474"/>
                </a:lnTo>
                <a:lnTo>
                  <a:pt x="736092" y="363474"/>
                </a:lnTo>
                <a:lnTo>
                  <a:pt x="736092" y="484631"/>
                </a:lnTo>
                <a:lnTo>
                  <a:pt x="978408" y="242315"/>
                </a:lnTo>
                <a:lnTo>
                  <a:pt x="736092" y="0"/>
                </a:lnTo>
                <a:close/>
              </a:path>
            </a:pathLst>
          </a:custGeom>
          <a:solidFill>
            <a:srgbClr val="12ABDB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82" y="108536"/>
            <a:ext cx="10516235" cy="417422"/>
          </a:xfrm>
          <a:prstGeom prst="rect">
            <a:avLst/>
          </a:prstGeom>
        </p:spPr>
        <p:txBody>
          <a:bodyPr vert="horz" wrap="square" lIns="0" tIns="57785" rIns="0" bIns="0" rtlCol="0">
            <a:spAutoFit/>
          </a:bodyPr>
          <a:lstStyle/>
          <a:p>
            <a:pPr marL="12700" marR="5080">
              <a:lnSpc>
                <a:spcPts val="2810"/>
              </a:lnSpc>
              <a:spcBef>
                <a:spcPts val="455"/>
              </a:spcBef>
            </a:pPr>
            <a:r>
              <a:rPr sz="2400" b="1" spc="-204" dirty="0"/>
              <a:t>SUCCESSFUL</a:t>
            </a:r>
            <a:r>
              <a:rPr sz="2400" b="1" spc="-100" dirty="0"/>
              <a:t> </a:t>
            </a:r>
            <a:r>
              <a:rPr sz="2400" b="1" spc="-90" dirty="0"/>
              <a:t>DRONE</a:t>
            </a:r>
            <a:r>
              <a:rPr sz="2400" b="1" spc="-100" dirty="0"/>
              <a:t> </a:t>
            </a:r>
            <a:r>
              <a:rPr sz="2400" b="1" spc="-114" dirty="0"/>
              <a:t>SHIP</a:t>
            </a:r>
            <a:r>
              <a:rPr sz="2400" b="1" spc="-80" dirty="0"/>
              <a:t> </a:t>
            </a:r>
            <a:r>
              <a:rPr sz="2400" b="1" spc="-25" dirty="0"/>
              <a:t>LANDING</a:t>
            </a:r>
            <a:r>
              <a:rPr sz="2400" b="1" spc="-110" dirty="0"/>
              <a:t> </a:t>
            </a:r>
            <a:r>
              <a:rPr sz="2400" b="1" dirty="0"/>
              <a:t>WITH</a:t>
            </a:r>
            <a:r>
              <a:rPr sz="2400" b="1" spc="-85" dirty="0"/>
              <a:t> </a:t>
            </a:r>
            <a:r>
              <a:rPr sz="2400" b="1" spc="-35" dirty="0"/>
              <a:t>PAYLOAD</a:t>
            </a:r>
            <a:r>
              <a:rPr sz="2400" b="1" spc="-100" dirty="0"/>
              <a:t> </a:t>
            </a:r>
            <a:r>
              <a:rPr sz="2400" b="1" spc="-114" dirty="0"/>
              <a:t>BETWEEN</a:t>
            </a:r>
            <a:r>
              <a:rPr sz="2400" b="1" spc="-100" dirty="0"/>
              <a:t> </a:t>
            </a:r>
            <a:r>
              <a:rPr sz="2400" b="1" spc="-20" dirty="0"/>
              <a:t>4000 </a:t>
            </a:r>
            <a:r>
              <a:rPr sz="2400" b="1" dirty="0"/>
              <a:t>AND</a:t>
            </a:r>
            <a:r>
              <a:rPr sz="2400" b="1" spc="5" dirty="0"/>
              <a:t> </a:t>
            </a:r>
            <a:r>
              <a:rPr sz="2400" b="1" spc="-20" dirty="0"/>
              <a:t>6000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0"/>
              </a:spcBef>
            </a:pPr>
            <a:fld id="{81D60167-4931-47E6-BA6A-407CBD079E47}" type="slidenum">
              <a:rPr spc="-25" dirty="0"/>
              <a:t>27</a:t>
            </a:fld>
            <a:endParaRPr spc="-25" dirty="0"/>
          </a:p>
        </p:txBody>
      </p:sp>
      <p:sp>
        <p:nvSpPr>
          <p:cNvPr id="3" name="object 3"/>
          <p:cNvSpPr txBox="1"/>
          <p:nvPr/>
        </p:nvSpPr>
        <p:spPr>
          <a:xfrm>
            <a:off x="392074" y="1433830"/>
            <a:ext cx="10885805" cy="636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List</a:t>
            </a:r>
            <a:r>
              <a:rPr sz="20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0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names</a:t>
            </a:r>
            <a:r>
              <a:rPr sz="20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20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boosters</a:t>
            </a:r>
            <a:r>
              <a:rPr sz="20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which</a:t>
            </a:r>
            <a:r>
              <a:rPr sz="20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have</a:t>
            </a:r>
            <a:r>
              <a:rPr sz="20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successfully</a:t>
            </a:r>
            <a:r>
              <a:rPr sz="20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landed</a:t>
            </a:r>
            <a:r>
              <a:rPr sz="20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on</a:t>
            </a:r>
            <a:r>
              <a:rPr sz="20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drone</a:t>
            </a:r>
            <a:r>
              <a:rPr sz="20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ship</a:t>
            </a:r>
            <a:r>
              <a:rPr sz="20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and had</a:t>
            </a:r>
            <a:r>
              <a:rPr sz="20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payload</a:t>
            </a:r>
            <a:r>
              <a:rPr sz="20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mass</a:t>
            </a:r>
            <a:endParaRPr sz="20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</a:pPr>
            <a:r>
              <a:rPr sz="20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greater</a:t>
            </a:r>
            <a:r>
              <a:rPr sz="2000" spc="-7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than</a:t>
            </a:r>
            <a:r>
              <a:rPr sz="2000" spc="-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4000</a:t>
            </a:r>
            <a:r>
              <a:rPr sz="2000" spc="-7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but</a:t>
            </a:r>
            <a:r>
              <a:rPr sz="2000" spc="-7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less</a:t>
            </a:r>
            <a:r>
              <a:rPr sz="2000" spc="-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than</a:t>
            </a:r>
            <a:r>
              <a:rPr sz="2000" spc="-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6000.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92074" y="5157978"/>
            <a:ext cx="11276330" cy="951230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 marR="5080">
              <a:lnSpc>
                <a:spcPct val="101699"/>
              </a:lnSpc>
              <a:spcBef>
                <a:spcPts val="60"/>
              </a:spcBef>
            </a:pPr>
            <a:r>
              <a:rPr sz="20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0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60AEEE"/>
                </a:solidFill>
                <a:latin typeface="Consolas"/>
                <a:cs typeface="Consolas"/>
              </a:rPr>
              <a:t>WHERE</a:t>
            </a:r>
            <a:r>
              <a:rPr sz="2000" spc="-570" dirty="0">
                <a:solidFill>
                  <a:srgbClr val="60AEEE"/>
                </a:solidFill>
                <a:latin typeface="Consolas"/>
                <a:cs typeface="Consolas"/>
              </a:rPr>
              <a:t> </a:t>
            </a:r>
            <a:r>
              <a:rPr sz="20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keyword</a:t>
            </a:r>
            <a:r>
              <a:rPr sz="20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is</a:t>
            </a:r>
            <a:r>
              <a:rPr sz="20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used</a:t>
            </a:r>
            <a:r>
              <a:rPr sz="20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20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filter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 results</a:t>
            </a:r>
            <a:r>
              <a:rPr sz="20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 include</a:t>
            </a:r>
            <a:r>
              <a:rPr sz="20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only those</a:t>
            </a:r>
            <a:r>
              <a:rPr sz="20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that</a:t>
            </a:r>
            <a:r>
              <a:rPr sz="20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satisfy</a:t>
            </a:r>
            <a:r>
              <a:rPr sz="20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both</a:t>
            </a:r>
            <a:r>
              <a:rPr sz="20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conditions</a:t>
            </a:r>
            <a:r>
              <a:rPr sz="20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in </a:t>
            </a:r>
            <a:r>
              <a:rPr sz="20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000" spc="-6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brackets</a:t>
            </a:r>
            <a:r>
              <a:rPr sz="2000" spc="-70" dirty="0">
                <a:solidFill>
                  <a:srgbClr val="FFFFFF"/>
                </a:solidFill>
                <a:latin typeface="Microsoft Sans Serif"/>
                <a:cs typeface="Microsoft Sans Serif"/>
              </a:rPr>
              <a:t> (as</a:t>
            </a:r>
            <a:r>
              <a:rPr sz="2000" spc="-6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000" spc="-6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60AEEE"/>
                </a:solidFill>
                <a:latin typeface="Consolas"/>
                <a:cs typeface="Consolas"/>
              </a:rPr>
              <a:t>AND</a:t>
            </a:r>
            <a:r>
              <a:rPr sz="2000" spc="-625" dirty="0">
                <a:solidFill>
                  <a:srgbClr val="60AEEE"/>
                </a:solidFill>
                <a:latin typeface="Consolas"/>
                <a:cs typeface="Consolas"/>
              </a:rPr>
              <a:t> </a:t>
            </a:r>
            <a:r>
              <a:rPr sz="20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keyword</a:t>
            </a:r>
            <a:r>
              <a:rPr sz="2000" spc="-7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is</a:t>
            </a:r>
            <a:r>
              <a:rPr sz="2000" spc="-6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also</a:t>
            </a:r>
            <a:r>
              <a:rPr sz="20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used).</a:t>
            </a:r>
            <a:r>
              <a:rPr sz="2000" spc="-5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000" spc="-10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60AEEE"/>
                </a:solidFill>
                <a:latin typeface="Consolas"/>
                <a:cs typeface="Consolas"/>
              </a:rPr>
              <a:t>BETWEEN</a:t>
            </a:r>
            <a:r>
              <a:rPr sz="2000" spc="-650" dirty="0">
                <a:solidFill>
                  <a:srgbClr val="60AEEE"/>
                </a:solidFill>
                <a:latin typeface="Consolas"/>
                <a:cs typeface="Consolas"/>
              </a:rPr>
              <a:t> </a:t>
            </a:r>
            <a:r>
              <a:rPr sz="20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keyword</a:t>
            </a:r>
            <a:r>
              <a:rPr sz="2000" spc="-6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allows</a:t>
            </a:r>
            <a:r>
              <a:rPr sz="2000" spc="-8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for</a:t>
            </a:r>
            <a:r>
              <a:rPr sz="200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4000</a:t>
            </a:r>
            <a:r>
              <a:rPr sz="2000" spc="-6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&lt;</a:t>
            </a:r>
            <a:r>
              <a:rPr sz="2000" spc="-6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x</a:t>
            </a:r>
            <a:r>
              <a:rPr sz="20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&lt;</a:t>
            </a:r>
            <a:r>
              <a:rPr sz="2000" spc="-6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6000 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values</a:t>
            </a:r>
            <a:r>
              <a:rPr sz="2000" spc="-7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2000" spc="-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be</a:t>
            </a:r>
            <a:r>
              <a:rPr sz="2000" spc="-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selected.</a:t>
            </a:r>
            <a:endParaRPr sz="2000">
              <a:latin typeface="Microsoft Sans Serif"/>
              <a:cs typeface="Microsoft Sans Serif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0520" y="2639567"/>
            <a:ext cx="7957566" cy="3131057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9560369" y="2368740"/>
            <a:ext cx="2134870" cy="2120900"/>
            <a:chOff x="9560369" y="2368740"/>
            <a:chExt cx="2134870" cy="2120900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589007" y="2397251"/>
              <a:ext cx="2077212" cy="2063496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9574656" y="2383027"/>
              <a:ext cx="2106295" cy="2092325"/>
            </a:xfrm>
            <a:custGeom>
              <a:avLst/>
              <a:gdLst/>
              <a:ahLst/>
              <a:cxnLst/>
              <a:rect l="l" t="t" r="r" b="b"/>
              <a:pathLst>
                <a:path w="2106295" h="2092325">
                  <a:moveTo>
                    <a:pt x="191008" y="0"/>
                  </a:moveTo>
                  <a:lnTo>
                    <a:pt x="1915287" y="0"/>
                  </a:lnTo>
                  <a:lnTo>
                    <a:pt x="1953133" y="3683"/>
                  </a:lnTo>
                  <a:lnTo>
                    <a:pt x="2021459" y="32893"/>
                  </a:lnTo>
                  <a:lnTo>
                    <a:pt x="2073275" y="84327"/>
                  </a:lnTo>
                  <a:lnTo>
                    <a:pt x="2102104" y="153035"/>
                  </a:lnTo>
                  <a:lnTo>
                    <a:pt x="2105914" y="190881"/>
                  </a:lnTo>
                  <a:lnTo>
                    <a:pt x="2105914" y="1901317"/>
                  </a:lnTo>
                  <a:lnTo>
                    <a:pt x="2090927" y="1975231"/>
                  </a:lnTo>
                  <a:lnTo>
                    <a:pt x="2049779" y="2036191"/>
                  </a:lnTo>
                  <a:lnTo>
                    <a:pt x="1988820" y="2077339"/>
                  </a:lnTo>
                  <a:lnTo>
                    <a:pt x="1915287" y="2092198"/>
                  </a:lnTo>
                  <a:lnTo>
                    <a:pt x="191008" y="2092198"/>
                  </a:lnTo>
                  <a:lnTo>
                    <a:pt x="117094" y="2077339"/>
                  </a:lnTo>
                  <a:lnTo>
                    <a:pt x="56134" y="2036064"/>
                  </a:lnTo>
                  <a:lnTo>
                    <a:pt x="14986" y="1975231"/>
                  </a:lnTo>
                  <a:lnTo>
                    <a:pt x="0" y="1901317"/>
                  </a:lnTo>
                  <a:lnTo>
                    <a:pt x="0" y="190881"/>
                  </a:lnTo>
                  <a:lnTo>
                    <a:pt x="14986" y="116967"/>
                  </a:lnTo>
                  <a:lnTo>
                    <a:pt x="56134" y="56007"/>
                  </a:lnTo>
                  <a:lnTo>
                    <a:pt x="117094" y="14859"/>
                  </a:lnTo>
                  <a:lnTo>
                    <a:pt x="191008" y="0"/>
                  </a:lnTo>
                  <a:close/>
                </a:path>
              </a:pathLst>
            </a:custGeom>
            <a:ln w="28575">
              <a:solidFill>
                <a:srgbClr val="12ABD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/>
          <p:nvPr/>
        </p:nvSpPr>
        <p:spPr>
          <a:xfrm>
            <a:off x="8412480" y="3186683"/>
            <a:ext cx="978535" cy="485140"/>
          </a:xfrm>
          <a:custGeom>
            <a:avLst/>
            <a:gdLst/>
            <a:ahLst/>
            <a:cxnLst/>
            <a:rect l="l" t="t" r="r" b="b"/>
            <a:pathLst>
              <a:path w="978534" h="485139">
                <a:moveTo>
                  <a:pt x="736092" y="0"/>
                </a:moveTo>
                <a:lnTo>
                  <a:pt x="736092" y="121157"/>
                </a:lnTo>
                <a:lnTo>
                  <a:pt x="0" y="121157"/>
                </a:lnTo>
                <a:lnTo>
                  <a:pt x="0" y="363474"/>
                </a:lnTo>
                <a:lnTo>
                  <a:pt x="736092" y="363474"/>
                </a:lnTo>
                <a:lnTo>
                  <a:pt x="736092" y="484631"/>
                </a:lnTo>
                <a:lnTo>
                  <a:pt x="978408" y="242315"/>
                </a:lnTo>
                <a:lnTo>
                  <a:pt x="736092" y="0"/>
                </a:lnTo>
                <a:close/>
              </a:path>
            </a:pathLst>
          </a:custGeom>
          <a:solidFill>
            <a:srgbClr val="12ABDB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382797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400" b="1" spc="-50" dirty="0"/>
              <a:t>TOTAL</a:t>
            </a:r>
            <a:r>
              <a:rPr sz="2400" b="1" spc="-90" dirty="0"/>
              <a:t> </a:t>
            </a:r>
            <a:r>
              <a:rPr sz="2400" b="1" spc="-70" dirty="0"/>
              <a:t>NUMBER </a:t>
            </a:r>
            <a:r>
              <a:rPr sz="2400" b="1" spc="-80" dirty="0"/>
              <a:t>OF</a:t>
            </a:r>
            <a:r>
              <a:rPr sz="2400" b="1" spc="-60" dirty="0"/>
              <a:t> </a:t>
            </a:r>
            <a:r>
              <a:rPr sz="2400" b="1" spc="-204" dirty="0"/>
              <a:t>SUCCESSFUL</a:t>
            </a:r>
            <a:r>
              <a:rPr sz="2400" b="1" spc="-65" dirty="0"/>
              <a:t> </a:t>
            </a:r>
            <a:r>
              <a:rPr sz="2400" b="1" dirty="0"/>
              <a:t>AND</a:t>
            </a:r>
            <a:r>
              <a:rPr sz="2400" b="1" spc="-60" dirty="0"/>
              <a:t> </a:t>
            </a:r>
            <a:r>
              <a:rPr sz="2400" b="1" spc="-100" dirty="0"/>
              <a:t>FAILURE</a:t>
            </a:r>
            <a:r>
              <a:rPr sz="2400" b="1" spc="-60" dirty="0"/>
              <a:t> </a:t>
            </a:r>
            <a:r>
              <a:rPr sz="2400" b="1" spc="-70" dirty="0"/>
              <a:t>MISSION</a:t>
            </a:r>
            <a:r>
              <a:rPr sz="2400" b="1" spc="-35" dirty="0"/>
              <a:t> </a:t>
            </a:r>
            <a:r>
              <a:rPr sz="2400" b="1" spc="-40" dirty="0"/>
              <a:t>OUTCOMES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0"/>
              </a:spcBef>
            </a:pPr>
            <a:fld id="{81D60167-4931-47E6-BA6A-407CBD079E47}" type="slidenum">
              <a:rPr spc="-25" dirty="0"/>
              <a:t>28</a:t>
            </a:fld>
            <a:endParaRPr spc="-25" dirty="0"/>
          </a:p>
        </p:txBody>
      </p:sp>
      <p:sp>
        <p:nvSpPr>
          <p:cNvPr id="3" name="object 3"/>
          <p:cNvSpPr txBox="1"/>
          <p:nvPr/>
        </p:nvSpPr>
        <p:spPr>
          <a:xfrm>
            <a:off x="392074" y="1433830"/>
            <a:ext cx="802513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Calculate</a:t>
            </a:r>
            <a:r>
              <a:rPr sz="20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000" spc="-6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total</a:t>
            </a:r>
            <a:r>
              <a:rPr sz="20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number</a:t>
            </a:r>
            <a:r>
              <a:rPr sz="20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20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successful</a:t>
            </a:r>
            <a:r>
              <a:rPr sz="2000" spc="-5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20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failure</a:t>
            </a:r>
            <a:r>
              <a:rPr sz="20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mission</a:t>
            </a:r>
            <a:r>
              <a:rPr sz="20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outcome.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92074" y="5615127"/>
            <a:ext cx="10990580" cy="6464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0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60AEEE"/>
                </a:solidFill>
                <a:latin typeface="Consolas"/>
                <a:cs typeface="Consolas"/>
              </a:rPr>
              <a:t>COUNT</a:t>
            </a:r>
            <a:r>
              <a:rPr sz="2000" spc="-605" dirty="0">
                <a:solidFill>
                  <a:srgbClr val="60AEEE"/>
                </a:solidFill>
                <a:latin typeface="Consolas"/>
                <a:cs typeface="Consolas"/>
              </a:rPr>
              <a:t> </a:t>
            </a:r>
            <a:r>
              <a:rPr sz="20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keyword</a:t>
            </a:r>
            <a:r>
              <a:rPr sz="2000" spc="-5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is</a:t>
            </a:r>
            <a:r>
              <a:rPr sz="20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used</a:t>
            </a:r>
            <a:r>
              <a:rPr sz="200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20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calculate</a:t>
            </a:r>
            <a:r>
              <a:rPr sz="2000" spc="-6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0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total</a:t>
            </a:r>
            <a:r>
              <a:rPr sz="20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number</a:t>
            </a:r>
            <a:r>
              <a:rPr sz="20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20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mission</a:t>
            </a:r>
            <a:r>
              <a:rPr sz="20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outcomes,</a:t>
            </a:r>
            <a:r>
              <a:rPr sz="2000" spc="-6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20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0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60AEEE"/>
                </a:solidFill>
                <a:latin typeface="Consolas"/>
                <a:cs typeface="Consolas"/>
              </a:rPr>
              <a:t>GROUPBY</a:t>
            </a:r>
            <a:endParaRPr sz="20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sz="20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keyword</a:t>
            </a:r>
            <a:r>
              <a:rPr sz="2000" spc="-5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is</a:t>
            </a:r>
            <a:r>
              <a:rPr sz="20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also</a:t>
            </a:r>
            <a:r>
              <a:rPr sz="20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used</a:t>
            </a:r>
            <a:r>
              <a:rPr sz="2000" spc="-5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20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group</a:t>
            </a:r>
            <a:r>
              <a:rPr sz="2000" spc="-7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these</a:t>
            </a:r>
            <a:r>
              <a:rPr sz="20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results</a:t>
            </a:r>
            <a:r>
              <a:rPr sz="20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by</a:t>
            </a:r>
            <a:r>
              <a:rPr sz="20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000" spc="-6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type</a:t>
            </a:r>
            <a:r>
              <a:rPr sz="2000" spc="-5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20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mission</a:t>
            </a:r>
            <a:r>
              <a:rPr sz="20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outcome.</a:t>
            </a:r>
            <a:endParaRPr sz="2000">
              <a:latin typeface="Microsoft Sans Serif"/>
              <a:cs typeface="Microsoft Sans Serif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7952" y="2810255"/>
            <a:ext cx="7887461" cy="2609850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9519221" y="2981261"/>
            <a:ext cx="2515870" cy="895350"/>
            <a:chOff x="9519221" y="2981261"/>
            <a:chExt cx="2515870" cy="895350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547859" y="3009899"/>
              <a:ext cx="2458212" cy="838200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9533508" y="2995548"/>
              <a:ext cx="2487295" cy="866775"/>
            </a:xfrm>
            <a:custGeom>
              <a:avLst/>
              <a:gdLst/>
              <a:ahLst/>
              <a:cxnLst/>
              <a:rect l="l" t="t" r="r" b="b"/>
              <a:pathLst>
                <a:path w="2487295" h="866775">
                  <a:moveTo>
                    <a:pt x="85851" y="0"/>
                  </a:moveTo>
                  <a:lnTo>
                    <a:pt x="2401570" y="0"/>
                  </a:lnTo>
                  <a:lnTo>
                    <a:pt x="2417826" y="1904"/>
                  </a:lnTo>
                  <a:lnTo>
                    <a:pt x="2461768" y="25653"/>
                  </a:lnTo>
                  <a:lnTo>
                    <a:pt x="2485136" y="69087"/>
                  </a:lnTo>
                  <a:lnTo>
                    <a:pt x="2486914" y="85851"/>
                  </a:lnTo>
                  <a:lnTo>
                    <a:pt x="2486914" y="781557"/>
                  </a:lnTo>
                  <a:lnTo>
                    <a:pt x="2472182" y="828801"/>
                  </a:lnTo>
                  <a:lnTo>
                    <a:pt x="2434082" y="860298"/>
                  </a:lnTo>
                  <a:lnTo>
                    <a:pt x="2401570" y="866775"/>
                  </a:lnTo>
                  <a:lnTo>
                    <a:pt x="85851" y="866775"/>
                  </a:lnTo>
                  <a:lnTo>
                    <a:pt x="37973" y="852043"/>
                  </a:lnTo>
                  <a:lnTo>
                    <a:pt x="6604" y="814069"/>
                  </a:lnTo>
                  <a:lnTo>
                    <a:pt x="0" y="781557"/>
                  </a:lnTo>
                  <a:lnTo>
                    <a:pt x="0" y="85851"/>
                  </a:lnTo>
                  <a:lnTo>
                    <a:pt x="14859" y="37846"/>
                  </a:lnTo>
                  <a:lnTo>
                    <a:pt x="52832" y="6603"/>
                  </a:lnTo>
                  <a:lnTo>
                    <a:pt x="85851" y="0"/>
                  </a:lnTo>
                  <a:close/>
                </a:path>
              </a:pathLst>
            </a:custGeom>
            <a:ln w="28575">
              <a:solidFill>
                <a:srgbClr val="12ABD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/>
          <p:nvPr/>
        </p:nvSpPr>
        <p:spPr>
          <a:xfrm>
            <a:off x="8412480" y="3186683"/>
            <a:ext cx="978535" cy="485140"/>
          </a:xfrm>
          <a:custGeom>
            <a:avLst/>
            <a:gdLst/>
            <a:ahLst/>
            <a:cxnLst/>
            <a:rect l="l" t="t" r="r" b="b"/>
            <a:pathLst>
              <a:path w="978534" h="485139">
                <a:moveTo>
                  <a:pt x="736092" y="0"/>
                </a:moveTo>
                <a:lnTo>
                  <a:pt x="736092" y="121157"/>
                </a:lnTo>
                <a:lnTo>
                  <a:pt x="0" y="121157"/>
                </a:lnTo>
                <a:lnTo>
                  <a:pt x="0" y="363474"/>
                </a:lnTo>
                <a:lnTo>
                  <a:pt x="736092" y="363474"/>
                </a:lnTo>
                <a:lnTo>
                  <a:pt x="736092" y="484631"/>
                </a:lnTo>
                <a:lnTo>
                  <a:pt x="978408" y="242315"/>
                </a:lnTo>
                <a:lnTo>
                  <a:pt x="736092" y="0"/>
                </a:lnTo>
                <a:close/>
              </a:path>
            </a:pathLst>
          </a:custGeom>
          <a:solidFill>
            <a:srgbClr val="12ABDB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382797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400" b="1" spc="-155" dirty="0"/>
              <a:t>BOOSTERS</a:t>
            </a:r>
            <a:r>
              <a:rPr sz="2400" b="1" spc="-85" dirty="0"/>
              <a:t> </a:t>
            </a:r>
            <a:r>
              <a:rPr sz="2400" b="1" spc="-130" dirty="0"/>
              <a:t>CARRIED</a:t>
            </a:r>
            <a:r>
              <a:rPr sz="2400" b="1" spc="-45" dirty="0"/>
              <a:t> </a:t>
            </a:r>
            <a:r>
              <a:rPr sz="2400" b="1" spc="50" dirty="0"/>
              <a:t>MAXIMUM</a:t>
            </a:r>
            <a:r>
              <a:rPr sz="2400" b="1" spc="-65" dirty="0"/>
              <a:t> </a:t>
            </a:r>
            <a:r>
              <a:rPr sz="2400" b="1" spc="-10" dirty="0"/>
              <a:t>PAYLOAD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0"/>
              </a:spcBef>
            </a:pPr>
            <a:fld id="{81D60167-4931-47E6-BA6A-407CBD079E47}" type="slidenum">
              <a:rPr spc="-25" dirty="0"/>
              <a:t>29</a:t>
            </a:fld>
            <a:endParaRPr spc="-25" dirty="0"/>
          </a:p>
        </p:txBody>
      </p:sp>
      <p:sp>
        <p:nvSpPr>
          <p:cNvPr id="3" name="object 3"/>
          <p:cNvSpPr txBox="1"/>
          <p:nvPr/>
        </p:nvSpPr>
        <p:spPr>
          <a:xfrm>
            <a:off x="392074" y="1433830"/>
            <a:ext cx="889952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List</a:t>
            </a:r>
            <a:r>
              <a:rPr sz="20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0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names </a:t>
            </a:r>
            <a:r>
              <a:rPr sz="200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20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0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booster</a:t>
            </a:r>
            <a:r>
              <a:rPr sz="20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which</a:t>
            </a:r>
            <a:r>
              <a:rPr sz="200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have</a:t>
            </a:r>
            <a:r>
              <a:rPr sz="20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carried </a:t>
            </a:r>
            <a:r>
              <a:rPr sz="20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0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maximum</a:t>
            </a:r>
            <a:r>
              <a:rPr sz="20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payload</a:t>
            </a:r>
            <a:r>
              <a:rPr sz="20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mass.</a:t>
            </a:r>
            <a:endParaRPr sz="2000" dirty="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92074" y="5234178"/>
            <a:ext cx="9023350" cy="951230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 marR="5080">
              <a:lnSpc>
                <a:spcPct val="101699"/>
              </a:lnSpc>
              <a:spcBef>
                <a:spcPts val="60"/>
              </a:spcBef>
            </a:pP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20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subquery</a:t>
            </a:r>
            <a:r>
              <a:rPr sz="20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is</a:t>
            </a:r>
            <a:r>
              <a:rPr sz="20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used</a:t>
            </a:r>
            <a:r>
              <a:rPr sz="20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here.</a:t>
            </a:r>
            <a:r>
              <a:rPr sz="20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The</a:t>
            </a:r>
            <a:r>
              <a:rPr sz="20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60AEEE"/>
                </a:solidFill>
                <a:latin typeface="Consolas"/>
                <a:cs typeface="Consolas"/>
              </a:rPr>
              <a:t>SELECT</a:t>
            </a:r>
            <a:r>
              <a:rPr sz="2000" spc="-600" dirty="0">
                <a:solidFill>
                  <a:srgbClr val="60AEEE"/>
                </a:solidFill>
                <a:latin typeface="Consolas"/>
                <a:cs typeface="Consolas"/>
              </a:rPr>
              <a:t> </a:t>
            </a:r>
            <a:r>
              <a:rPr sz="20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statement</a:t>
            </a:r>
            <a:r>
              <a:rPr sz="20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within</a:t>
            </a:r>
            <a:r>
              <a:rPr sz="200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0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brackets</a:t>
            </a:r>
            <a:r>
              <a:rPr sz="20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finds</a:t>
            </a:r>
            <a:r>
              <a:rPr sz="20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maximum</a:t>
            </a:r>
            <a:r>
              <a:rPr sz="200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payload,</a:t>
            </a:r>
            <a:r>
              <a:rPr sz="200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20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this</a:t>
            </a:r>
            <a:r>
              <a:rPr sz="20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value</a:t>
            </a:r>
            <a:r>
              <a:rPr sz="2000" spc="-6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is</a:t>
            </a:r>
            <a:r>
              <a:rPr sz="200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used</a:t>
            </a:r>
            <a:r>
              <a:rPr sz="20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sz="200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000" spc="-5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60AEEE"/>
                </a:solidFill>
                <a:latin typeface="Consolas"/>
                <a:cs typeface="Consolas"/>
              </a:rPr>
              <a:t>WHERE</a:t>
            </a:r>
            <a:r>
              <a:rPr sz="2000" spc="-620" dirty="0">
                <a:solidFill>
                  <a:srgbClr val="60AEEE"/>
                </a:solidFill>
                <a:latin typeface="Consolas"/>
                <a:cs typeface="Consolas"/>
              </a:rPr>
              <a:t> </a:t>
            </a:r>
            <a:r>
              <a:rPr sz="20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condition.</a:t>
            </a:r>
            <a:r>
              <a:rPr sz="2000" spc="-8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00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60AEEE"/>
                </a:solidFill>
                <a:latin typeface="Consolas"/>
                <a:cs typeface="Consolas"/>
              </a:rPr>
              <a:t>DISTINCT </a:t>
            </a:r>
            <a:r>
              <a:rPr sz="20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keyword</a:t>
            </a:r>
            <a:r>
              <a:rPr sz="2000" spc="-6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is</a:t>
            </a:r>
            <a:r>
              <a:rPr sz="2000" spc="-6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then</a:t>
            </a:r>
            <a:r>
              <a:rPr sz="2000" spc="-6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used</a:t>
            </a:r>
            <a:r>
              <a:rPr sz="2000" spc="-6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2000" spc="-6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retrieve</a:t>
            </a:r>
            <a:r>
              <a:rPr sz="2000" spc="-6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only</a:t>
            </a:r>
            <a:r>
              <a:rPr sz="2000" spc="-6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distinct</a:t>
            </a:r>
            <a:r>
              <a:rPr sz="2000" spc="-8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/unique</a:t>
            </a:r>
            <a:r>
              <a:rPr sz="2000" spc="-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booster</a:t>
            </a:r>
            <a:r>
              <a:rPr sz="2000" spc="-8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versions.</a:t>
            </a:r>
            <a:endParaRPr sz="2000">
              <a:latin typeface="Microsoft Sans Serif"/>
              <a:cs typeface="Microsoft Sans Serif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0520" y="2561844"/>
            <a:ext cx="7919466" cy="3469385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9843586" y="1477705"/>
            <a:ext cx="1856105" cy="4227195"/>
            <a:chOff x="9802685" y="1315656"/>
            <a:chExt cx="1856105" cy="4227195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831323" y="1344168"/>
              <a:ext cx="1798320" cy="4169664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9816972" y="1329944"/>
              <a:ext cx="1827530" cy="4198620"/>
            </a:xfrm>
            <a:custGeom>
              <a:avLst/>
              <a:gdLst/>
              <a:ahLst/>
              <a:cxnLst/>
              <a:rect l="l" t="t" r="r" b="b"/>
              <a:pathLst>
                <a:path w="1827529" h="4198620">
                  <a:moveTo>
                    <a:pt x="168401" y="0"/>
                  </a:moveTo>
                  <a:lnTo>
                    <a:pt x="1658874" y="0"/>
                  </a:lnTo>
                  <a:lnTo>
                    <a:pt x="1692021" y="3301"/>
                  </a:lnTo>
                  <a:lnTo>
                    <a:pt x="1752727" y="28955"/>
                  </a:lnTo>
                  <a:lnTo>
                    <a:pt x="1798320" y="74548"/>
                  </a:lnTo>
                  <a:lnTo>
                    <a:pt x="1823847" y="135127"/>
                  </a:lnTo>
                  <a:lnTo>
                    <a:pt x="1827276" y="168275"/>
                  </a:lnTo>
                  <a:lnTo>
                    <a:pt x="1827276" y="4030091"/>
                  </a:lnTo>
                  <a:lnTo>
                    <a:pt x="1813941" y="4095368"/>
                  </a:lnTo>
                  <a:lnTo>
                    <a:pt x="1777873" y="4149090"/>
                  </a:lnTo>
                  <a:lnTo>
                    <a:pt x="1724152" y="4185157"/>
                  </a:lnTo>
                  <a:lnTo>
                    <a:pt x="1658874" y="4198493"/>
                  </a:lnTo>
                  <a:lnTo>
                    <a:pt x="168401" y="4198493"/>
                  </a:lnTo>
                  <a:lnTo>
                    <a:pt x="103250" y="4185157"/>
                  </a:lnTo>
                  <a:lnTo>
                    <a:pt x="49402" y="4149090"/>
                  </a:lnTo>
                  <a:lnTo>
                    <a:pt x="13461" y="4095368"/>
                  </a:lnTo>
                  <a:lnTo>
                    <a:pt x="0" y="4030091"/>
                  </a:lnTo>
                  <a:lnTo>
                    <a:pt x="0" y="168275"/>
                  </a:lnTo>
                  <a:lnTo>
                    <a:pt x="13461" y="103123"/>
                  </a:lnTo>
                  <a:lnTo>
                    <a:pt x="49402" y="49275"/>
                  </a:lnTo>
                  <a:lnTo>
                    <a:pt x="103250" y="13334"/>
                  </a:lnTo>
                  <a:lnTo>
                    <a:pt x="168401" y="0"/>
                  </a:lnTo>
                  <a:close/>
                </a:path>
              </a:pathLst>
            </a:custGeom>
            <a:ln w="28575">
              <a:solidFill>
                <a:srgbClr val="12ABD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/>
          <p:nvPr/>
        </p:nvSpPr>
        <p:spPr>
          <a:xfrm>
            <a:off x="8412480" y="3186683"/>
            <a:ext cx="978535" cy="485140"/>
          </a:xfrm>
          <a:custGeom>
            <a:avLst/>
            <a:gdLst/>
            <a:ahLst/>
            <a:cxnLst/>
            <a:rect l="l" t="t" r="r" b="b"/>
            <a:pathLst>
              <a:path w="978534" h="485139">
                <a:moveTo>
                  <a:pt x="736092" y="0"/>
                </a:moveTo>
                <a:lnTo>
                  <a:pt x="736092" y="121157"/>
                </a:lnTo>
                <a:lnTo>
                  <a:pt x="0" y="121157"/>
                </a:lnTo>
                <a:lnTo>
                  <a:pt x="0" y="363474"/>
                </a:lnTo>
                <a:lnTo>
                  <a:pt x="736092" y="363474"/>
                </a:lnTo>
                <a:lnTo>
                  <a:pt x="736092" y="484631"/>
                </a:lnTo>
                <a:lnTo>
                  <a:pt x="978408" y="242315"/>
                </a:lnTo>
                <a:lnTo>
                  <a:pt x="736092" y="0"/>
                </a:lnTo>
                <a:close/>
              </a:path>
            </a:pathLst>
          </a:custGeom>
          <a:solidFill>
            <a:srgbClr val="12ABDB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92074" y="495045"/>
            <a:ext cx="4280535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60" dirty="0"/>
              <a:t>METHODOLOGY</a:t>
            </a:r>
            <a:r>
              <a:rPr spc="-114" dirty="0"/>
              <a:t> </a:t>
            </a:r>
            <a:r>
              <a:rPr spc="-30" dirty="0"/>
              <a:t>SUMMARY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95885">
              <a:lnSpc>
                <a:spcPct val="100000"/>
              </a:lnSpc>
              <a:spcBef>
                <a:spcPts val="50"/>
              </a:spcBef>
            </a:pPr>
            <a:fld id="{81D60167-4931-47E6-BA6A-407CBD079E47}" type="slidenum">
              <a:rPr spc="-50" dirty="0"/>
              <a:t>3</a:t>
            </a:fld>
            <a:endParaRPr spc="-50" dirty="0"/>
          </a:p>
        </p:txBody>
      </p:sp>
      <p:sp>
        <p:nvSpPr>
          <p:cNvPr id="6" name="object 6"/>
          <p:cNvSpPr txBox="1"/>
          <p:nvPr/>
        </p:nvSpPr>
        <p:spPr>
          <a:xfrm>
            <a:off x="392074" y="1349773"/>
            <a:ext cx="5626735" cy="4957445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770"/>
              </a:spcBef>
              <a:buAutoNum type="arabicPeriod"/>
              <a:tabLst>
                <a:tab pos="354965" algn="l"/>
              </a:tabLst>
            </a:pPr>
            <a:r>
              <a:rPr sz="1600" dirty="0">
                <a:solidFill>
                  <a:srgbClr val="12ABDB"/>
                </a:solidFill>
                <a:latin typeface="Microsoft Sans Serif"/>
                <a:cs typeface="Microsoft Sans Serif"/>
              </a:rPr>
              <a:t>Data</a:t>
            </a:r>
            <a:r>
              <a:rPr sz="1600" spc="30" dirty="0">
                <a:solidFill>
                  <a:srgbClr val="12ABDB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12ABDB"/>
                </a:solidFill>
                <a:latin typeface="Microsoft Sans Serif"/>
                <a:cs typeface="Microsoft Sans Serif"/>
              </a:rPr>
              <a:t>Collection</a:t>
            </a:r>
            <a:endParaRPr sz="1600">
              <a:latin typeface="Microsoft Sans Serif"/>
              <a:cs typeface="Microsoft Sans Serif"/>
            </a:endParaRPr>
          </a:p>
          <a:p>
            <a:pPr marL="534035" lvl="1" indent="-343535">
              <a:lnSpc>
                <a:spcPct val="100000"/>
              </a:lnSpc>
              <a:spcBef>
                <a:spcPts val="595"/>
              </a:spcBef>
              <a:buClr>
                <a:srgbClr val="006FAC"/>
              </a:buClr>
              <a:buFont typeface="Arial MT"/>
              <a:buChar char="•"/>
              <a:tabLst>
                <a:tab pos="534035" algn="l"/>
              </a:tabLst>
            </a:pPr>
            <a:r>
              <a:rPr sz="1400" dirty="0">
                <a:solidFill>
                  <a:srgbClr val="FFFFFF"/>
                </a:solidFill>
                <a:latin typeface="Microsoft Sans Serif"/>
                <a:cs typeface="Microsoft Sans Serif"/>
              </a:rPr>
              <a:t>Making</a:t>
            </a:r>
            <a:r>
              <a:rPr sz="14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-120" dirty="0">
                <a:solidFill>
                  <a:srgbClr val="FFFFFF"/>
                </a:solidFill>
                <a:latin typeface="Microsoft Sans Serif"/>
                <a:cs typeface="Microsoft Sans Serif"/>
              </a:rPr>
              <a:t>GET</a:t>
            </a:r>
            <a:r>
              <a:rPr sz="14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FFFFFF"/>
                </a:solidFill>
                <a:latin typeface="Microsoft Sans Serif"/>
                <a:cs typeface="Microsoft Sans Serif"/>
              </a:rPr>
              <a:t>requests </a:t>
            </a:r>
            <a:r>
              <a:rPr sz="14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14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14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-55" dirty="0">
                <a:solidFill>
                  <a:srgbClr val="FFFFFF"/>
                </a:solidFill>
                <a:latin typeface="Microsoft Sans Serif"/>
                <a:cs typeface="Microsoft Sans Serif"/>
              </a:rPr>
              <a:t>SpaceX</a:t>
            </a:r>
            <a:r>
              <a:rPr sz="1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-135" dirty="0">
                <a:solidFill>
                  <a:srgbClr val="FFFFFF"/>
                </a:solidFill>
                <a:latin typeface="Microsoft Sans Serif"/>
                <a:cs typeface="Microsoft Sans Serif"/>
              </a:rPr>
              <a:t>REST</a:t>
            </a:r>
            <a:r>
              <a:rPr sz="14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API</a:t>
            </a:r>
            <a:endParaRPr sz="1400">
              <a:latin typeface="Microsoft Sans Serif"/>
              <a:cs typeface="Microsoft Sans Serif"/>
            </a:endParaRPr>
          </a:p>
          <a:p>
            <a:pPr marL="534035" lvl="1" indent="-343535">
              <a:lnSpc>
                <a:spcPct val="100000"/>
              </a:lnSpc>
              <a:spcBef>
                <a:spcPts val="600"/>
              </a:spcBef>
              <a:buClr>
                <a:srgbClr val="006FAC"/>
              </a:buClr>
              <a:buFont typeface="Arial MT"/>
              <a:buChar char="•"/>
              <a:tabLst>
                <a:tab pos="534035" algn="l"/>
              </a:tabLst>
            </a:pPr>
            <a:r>
              <a:rPr sz="1400" dirty="0">
                <a:solidFill>
                  <a:srgbClr val="FFFFFF"/>
                </a:solidFill>
                <a:latin typeface="Microsoft Sans Serif"/>
                <a:cs typeface="Microsoft Sans Serif"/>
              </a:rPr>
              <a:t>Web</a:t>
            </a:r>
            <a:r>
              <a:rPr sz="14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Scraping</a:t>
            </a:r>
            <a:endParaRPr sz="1400">
              <a:latin typeface="Microsoft Sans Serif"/>
              <a:cs typeface="Microsoft Sans Serif"/>
            </a:endParaRPr>
          </a:p>
          <a:p>
            <a:pPr marL="354965" indent="-342265">
              <a:lnSpc>
                <a:spcPct val="100000"/>
              </a:lnSpc>
              <a:spcBef>
                <a:spcPts val="605"/>
              </a:spcBef>
              <a:buAutoNum type="arabicPeriod"/>
              <a:tabLst>
                <a:tab pos="354965" algn="l"/>
              </a:tabLst>
            </a:pPr>
            <a:r>
              <a:rPr sz="1600" dirty="0">
                <a:solidFill>
                  <a:srgbClr val="12ABDB"/>
                </a:solidFill>
                <a:latin typeface="Microsoft Sans Serif"/>
                <a:cs typeface="Microsoft Sans Serif"/>
              </a:rPr>
              <a:t>Data</a:t>
            </a:r>
            <a:r>
              <a:rPr sz="1600" spc="30" dirty="0">
                <a:solidFill>
                  <a:srgbClr val="12ABDB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12ABDB"/>
                </a:solidFill>
                <a:latin typeface="Microsoft Sans Serif"/>
                <a:cs typeface="Microsoft Sans Serif"/>
              </a:rPr>
              <a:t>Wrangling</a:t>
            </a:r>
            <a:endParaRPr sz="1600">
              <a:latin typeface="Microsoft Sans Serif"/>
              <a:cs typeface="Microsoft Sans Serif"/>
            </a:endParaRPr>
          </a:p>
          <a:p>
            <a:pPr marL="534035" lvl="1" indent="-343535">
              <a:lnSpc>
                <a:spcPct val="100000"/>
              </a:lnSpc>
              <a:spcBef>
                <a:spcPts val="535"/>
              </a:spcBef>
              <a:buClr>
                <a:srgbClr val="006FAC"/>
              </a:buClr>
              <a:buFont typeface="Arial MT"/>
              <a:buChar char="•"/>
              <a:tabLst>
                <a:tab pos="534035" algn="l"/>
              </a:tabLst>
            </a:pPr>
            <a:r>
              <a:rPr sz="14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Using</a:t>
            </a:r>
            <a:r>
              <a:rPr sz="14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14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60AEEE"/>
                </a:solidFill>
                <a:latin typeface="Consolas"/>
                <a:cs typeface="Consolas"/>
              </a:rPr>
              <a:t>.fillna()</a:t>
            </a:r>
            <a:r>
              <a:rPr sz="1400" spc="-335" dirty="0">
                <a:solidFill>
                  <a:srgbClr val="60AEEE"/>
                </a:solidFill>
                <a:latin typeface="Consolas"/>
                <a:cs typeface="Consolas"/>
              </a:rPr>
              <a:t> </a:t>
            </a:r>
            <a:r>
              <a:rPr sz="14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method</a:t>
            </a:r>
            <a:r>
              <a:rPr sz="1400" spc="-5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14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FFFFFF"/>
                </a:solidFill>
                <a:latin typeface="Microsoft Sans Serif"/>
                <a:cs typeface="Microsoft Sans Serif"/>
              </a:rPr>
              <a:t>remove</a:t>
            </a:r>
            <a:r>
              <a:rPr sz="140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FFFFFF"/>
                </a:solidFill>
                <a:latin typeface="Microsoft Sans Serif"/>
                <a:cs typeface="Microsoft Sans Serif"/>
              </a:rPr>
              <a:t>NaN</a:t>
            </a:r>
            <a:r>
              <a:rPr sz="1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values</a:t>
            </a:r>
            <a:endParaRPr sz="1400">
              <a:latin typeface="Microsoft Sans Serif"/>
              <a:cs typeface="Microsoft Sans Serif"/>
            </a:endParaRPr>
          </a:p>
          <a:p>
            <a:pPr marL="534035" marR="705485" lvl="1" indent="-343535">
              <a:lnSpc>
                <a:spcPct val="103600"/>
              </a:lnSpc>
              <a:spcBef>
                <a:spcPts val="540"/>
              </a:spcBef>
              <a:buClr>
                <a:srgbClr val="006FAC"/>
              </a:buClr>
              <a:buFont typeface="Arial MT"/>
              <a:buChar char="•"/>
              <a:tabLst>
                <a:tab pos="534035" algn="l"/>
              </a:tabLst>
            </a:pPr>
            <a:r>
              <a:rPr sz="14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Using</a:t>
            </a:r>
            <a:r>
              <a:rPr sz="1400" spc="-6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14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ABB1BE"/>
                </a:solidFill>
                <a:latin typeface="Consolas"/>
                <a:cs typeface="Consolas"/>
              </a:rPr>
              <a:t>.</a:t>
            </a:r>
            <a:r>
              <a:rPr sz="1400" spc="-10" dirty="0">
                <a:solidFill>
                  <a:srgbClr val="60AEEE"/>
                </a:solidFill>
                <a:latin typeface="Consolas"/>
                <a:cs typeface="Consolas"/>
              </a:rPr>
              <a:t>value_counts</a:t>
            </a:r>
            <a:r>
              <a:rPr sz="1400" spc="-10" dirty="0">
                <a:solidFill>
                  <a:srgbClr val="ABB1BE"/>
                </a:solidFill>
                <a:latin typeface="Consolas"/>
                <a:cs typeface="Consolas"/>
              </a:rPr>
              <a:t>()</a:t>
            </a:r>
            <a:r>
              <a:rPr sz="1400" spc="-380" dirty="0">
                <a:solidFill>
                  <a:srgbClr val="ABB1BE"/>
                </a:solidFill>
                <a:latin typeface="Consolas"/>
                <a:cs typeface="Consolas"/>
              </a:rPr>
              <a:t> </a:t>
            </a:r>
            <a:r>
              <a:rPr sz="14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method</a:t>
            </a:r>
            <a:r>
              <a:rPr sz="1400" spc="-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14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determine</a:t>
            </a:r>
            <a:r>
              <a:rPr sz="1400" spc="-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14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following:</a:t>
            </a:r>
            <a:endParaRPr sz="1400">
              <a:latin typeface="Microsoft Sans Serif"/>
              <a:cs typeface="Microsoft Sans Serif"/>
            </a:endParaRPr>
          </a:p>
          <a:p>
            <a:pPr marL="718185" lvl="2" indent="-342900">
              <a:lnSpc>
                <a:spcPct val="100000"/>
              </a:lnSpc>
              <a:spcBef>
                <a:spcPts val="610"/>
              </a:spcBef>
              <a:buClr>
                <a:srgbClr val="12ABDB"/>
              </a:buClr>
              <a:buFont typeface="Arial MT"/>
              <a:buChar char="•"/>
              <a:tabLst>
                <a:tab pos="718185" algn="l"/>
              </a:tabLst>
            </a:pP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Number </a:t>
            </a:r>
            <a:r>
              <a:rPr sz="12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12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launches</a:t>
            </a:r>
            <a:r>
              <a:rPr sz="12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on</a:t>
            </a:r>
            <a:r>
              <a:rPr sz="12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each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site</a:t>
            </a:r>
            <a:endParaRPr sz="1200">
              <a:latin typeface="Microsoft Sans Serif"/>
              <a:cs typeface="Microsoft Sans Serif"/>
            </a:endParaRPr>
          </a:p>
          <a:p>
            <a:pPr marL="718185" lvl="2" indent="-342900">
              <a:lnSpc>
                <a:spcPct val="100000"/>
              </a:lnSpc>
              <a:spcBef>
                <a:spcPts val="600"/>
              </a:spcBef>
              <a:buClr>
                <a:srgbClr val="12ABDB"/>
              </a:buClr>
              <a:buFont typeface="Arial MT"/>
              <a:buChar char="•"/>
              <a:tabLst>
                <a:tab pos="718185" algn="l"/>
              </a:tabLst>
            </a:pP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Number</a:t>
            </a:r>
            <a:r>
              <a:rPr sz="12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and occurrence</a:t>
            </a:r>
            <a:r>
              <a:rPr sz="12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12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each</a:t>
            </a:r>
            <a:r>
              <a:rPr sz="12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orbit</a:t>
            </a:r>
            <a:endParaRPr sz="1200">
              <a:latin typeface="Microsoft Sans Serif"/>
              <a:cs typeface="Microsoft Sans Serif"/>
            </a:endParaRPr>
          </a:p>
          <a:p>
            <a:pPr marL="718185" lvl="2" indent="-342900">
              <a:lnSpc>
                <a:spcPct val="100000"/>
              </a:lnSpc>
              <a:spcBef>
                <a:spcPts val="600"/>
              </a:spcBef>
              <a:buClr>
                <a:srgbClr val="12ABDB"/>
              </a:buClr>
              <a:buFont typeface="Arial MT"/>
              <a:buChar char="•"/>
              <a:tabLst>
                <a:tab pos="718185" algn="l"/>
              </a:tabLst>
            </a:pP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Number</a:t>
            </a:r>
            <a:r>
              <a:rPr sz="12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12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occurrence</a:t>
            </a:r>
            <a:r>
              <a:rPr sz="12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12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mission</a:t>
            </a:r>
            <a:r>
              <a:rPr sz="12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outcome</a:t>
            </a:r>
            <a:r>
              <a:rPr sz="12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per</a:t>
            </a:r>
            <a:r>
              <a:rPr sz="12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orbit</a:t>
            </a:r>
            <a:r>
              <a:rPr sz="12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type</a:t>
            </a:r>
            <a:endParaRPr sz="1200">
              <a:latin typeface="Microsoft Sans Serif"/>
              <a:cs typeface="Microsoft Sans Serif"/>
            </a:endParaRPr>
          </a:p>
          <a:p>
            <a:pPr marL="534035" indent="-343535">
              <a:lnSpc>
                <a:spcPct val="100000"/>
              </a:lnSpc>
              <a:spcBef>
                <a:spcPts val="595"/>
              </a:spcBef>
              <a:buClr>
                <a:srgbClr val="006FAC"/>
              </a:buClr>
              <a:buFont typeface="Wingdings"/>
              <a:buChar char=""/>
              <a:tabLst>
                <a:tab pos="534035" algn="l"/>
              </a:tabLst>
            </a:pPr>
            <a:r>
              <a:rPr sz="1400" dirty="0">
                <a:solidFill>
                  <a:srgbClr val="FFFFFF"/>
                </a:solidFill>
                <a:latin typeface="Microsoft Sans Serif"/>
                <a:cs typeface="Microsoft Sans Serif"/>
              </a:rPr>
              <a:t>Creating</a:t>
            </a:r>
            <a:r>
              <a:rPr sz="14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14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FFFFFF"/>
                </a:solidFill>
                <a:latin typeface="Microsoft Sans Serif"/>
                <a:cs typeface="Microsoft Sans Serif"/>
              </a:rPr>
              <a:t>landing</a:t>
            </a:r>
            <a:r>
              <a:rPr sz="14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outcome</a:t>
            </a:r>
            <a:r>
              <a:rPr sz="14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FFFFFF"/>
                </a:solidFill>
                <a:latin typeface="Microsoft Sans Serif"/>
                <a:cs typeface="Microsoft Sans Serif"/>
              </a:rPr>
              <a:t>label</a:t>
            </a:r>
            <a:r>
              <a:rPr sz="14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that</a:t>
            </a:r>
            <a:r>
              <a:rPr sz="1400" dirty="0">
                <a:solidFill>
                  <a:srgbClr val="FFFFFF"/>
                </a:solidFill>
                <a:latin typeface="Microsoft Sans Serif"/>
                <a:cs typeface="Microsoft Sans Serif"/>
              </a:rPr>
              <a:t> shows</a:t>
            </a:r>
            <a:r>
              <a:rPr sz="1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14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following:</a:t>
            </a:r>
            <a:endParaRPr sz="1400">
              <a:latin typeface="Microsoft Sans Serif"/>
              <a:cs typeface="Microsoft Sans Serif"/>
            </a:endParaRPr>
          </a:p>
          <a:p>
            <a:pPr marL="718185" lvl="1" indent="-342900">
              <a:lnSpc>
                <a:spcPct val="100000"/>
              </a:lnSpc>
              <a:spcBef>
                <a:spcPts val="605"/>
              </a:spcBef>
              <a:buClr>
                <a:srgbClr val="12ABDB"/>
              </a:buClr>
              <a:buFont typeface="Arial MT"/>
              <a:buChar char="•"/>
              <a:tabLst>
                <a:tab pos="718185" algn="l"/>
              </a:tabLst>
            </a:pP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0</a:t>
            </a:r>
            <a:r>
              <a:rPr sz="12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when</a:t>
            </a:r>
            <a:r>
              <a:rPr sz="12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12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booster</a:t>
            </a:r>
            <a:r>
              <a:rPr sz="12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did</a:t>
            </a:r>
            <a:r>
              <a:rPr sz="12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not</a:t>
            </a:r>
            <a:r>
              <a:rPr sz="12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land</a:t>
            </a:r>
            <a:r>
              <a:rPr sz="12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successfully</a:t>
            </a:r>
            <a:endParaRPr sz="1200">
              <a:latin typeface="Microsoft Sans Serif"/>
              <a:cs typeface="Microsoft Sans Serif"/>
            </a:endParaRPr>
          </a:p>
          <a:p>
            <a:pPr marL="718185" lvl="1" indent="-342900">
              <a:lnSpc>
                <a:spcPct val="100000"/>
              </a:lnSpc>
              <a:spcBef>
                <a:spcPts val="600"/>
              </a:spcBef>
              <a:buClr>
                <a:srgbClr val="12ABDB"/>
              </a:buClr>
              <a:buFont typeface="Arial MT"/>
              <a:buChar char="•"/>
              <a:tabLst>
                <a:tab pos="718185" algn="l"/>
              </a:tabLst>
            </a:pP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1</a:t>
            </a:r>
            <a:r>
              <a:rPr sz="12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when</a:t>
            </a:r>
            <a:r>
              <a:rPr sz="12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booster</a:t>
            </a:r>
            <a:r>
              <a:rPr sz="12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did</a:t>
            </a:r>
            <a:r>
              <a:rPr sz="12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land</a:t>
            </a:r>
            <a:r>
              <a:rPr sz="12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successfully</a:t>
            </a:r>
            <a:endParaRPr sz="1200">
              <a:latin typeface="Microsoft Sans Serif"/>
              <a:cs typeface="Microsoft Sans Serif"/>
            </a:endParaRPr>
          </a:p>
          <a:p>
            <a:pPr marL="354965" indent="-342265">
              <a:lnSpc>
                <a:spcPct val="100000"/>
              </a:lnSpc>
              <a:spcBef>
                <a:spcPts val="600"/>
              </a:spcBef>
              <a:buAutoNum type="arabicPeriod" startAt="3"/>
              <a:tabLst>
                <a:tab pos="354965" algn="l"/>
              </a:tabLst>
            </a:pPr>
            <a:r>
              <a:rPr sz="1600" dirty="0">
                <a:solidFill>
                  <a:srgbClr val="12ABDB"/>
                </a:solidFill>
                <a:latin typeface="Microsoft Sans Serif"/>
                <a:cs typeface="Microsoft Sans Serif"/>
              </a:rPr>
              <a:t>Exploratory</a:t>
            </a:r>
            <a:r>
              <a:rPr sz="1600" spc="210" dirty="0">
                <a:solidFill>
                  <a:srgbClr val="12ABDB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12ABDB"/>
                </a:solidFill>
                <a:latin typeface="Microsoft Sans Serif"/>
                <a:cs typeface="Microsoft Sans Serif"/>
              </a:rPr>
              <a:t>Data</a:t>
            </a:r>
            <a:r>
              <a:rPr sz="1600" spc="120" dirty="0">
                <a:solidFill>
                  <a:srgbClr val="12ABDB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12ABDB"/>
                </a:solidFill>
                <a:latin typeface="Microsoft Sans Serif"/>
                <a:cs typeface="Microsoft Sans Serif"/>
              </a:rPr>
              <a:t>Analysis</a:t>
            </a:r>
            <a:endParaRPr sz="1600">
              <a:latin typeface="Microsoft Sans Serif"/>
              <a:cs typeface="Microsoft Sans Serif"/>
            </a:endParaRPr>
          </a:p>
          <a:p>
            <a:pPr marL="534035" marR="440690" lvl="1" indent="-343535">
              <a:lnSpc>
                <a:spcPct val="100000"/>
              </a:lnSpc>
              <a:spcBef>
                <a:spcPts val="595"/>
              </a:spcBef>
              <a:buClr>
                <a:srgbClr val="006FAC"/>
              </a:buClr>
              <a:buFont typeface="Arial MT"/>
              <a:buChar char="•"/>
              <a:tabLst>
                <a:tab pos="534035" algn="l"/>
              </a:tabLst>
            </a:pPr>
            <a:r>
              <a:rPr sz="14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Using</a:t>
            </a:r>
            <a:r>
              <a:rPr sz="14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-90" dirty="0">
                <a:solidFill>
                  <a:srgbClr val="FFFFFF"/>
                </a:solidFill>
                <a:latin typeface="Microsoft Sans Serif"/>
                <a:cs typeface="Microsoft Sans Serif"/>
              </a:rPr>
              <a:t>SQL</a:t>
            </a:r>
            <a:r>
              <a:rPr sz="14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FFFFFF"/>
                </a:solidFill>
                <a:latin typeface="Microsoft Sans Serif"/>
                <a:cs typeface="Microsoft Sans Serif"/>
              </a:rPr>
              <a:t>queries </a:t>
            </a:r>
            <a:r>
              <a:rPr sz="14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14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FFFFFF"/>
                </a:solidFill>
                <a:latin typeface="Microsoft Sans Serif"/>
                <a:cs typeface="Microsoft Sans Serif"/>
              </a:rPr>
              <a:t>manipulate</a:t>
            </a:r>
            <a:r>
              <a:rPr sz="1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14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FFFFFF"/>
                </a:solidFill>
                <a:latin typeface="Microsoft Sans Serif"/>
                <a:cs typeface="Microsoft Sans Serif"/>
              </a:rPr>
              <a:t>evaluate</a:t>
            </a:r>
            <a:r>
              <a:rPr sz="14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14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SpaceX </a:t>
            </a:r>
            <a:r>
              <a:rPr sz="14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dataset</a:t>
            </a:r>
            <a:endParaRPr sz="1400">
              <a:latin typeface="Microsoft Sans Serif"/>
              <a:cs typeface="Microsoft Sans Serif"/>
            </a:endParaRPr>
          </a:p>
          <a:p>
            <a:pPr marL="534035" marR="5080" lvl="1" indent="-343535">
              <a:lnSpc>
                <a:spcPct val="100000"/>
              </a:lnSpc>
              <a:spcBef>
                <a:spcPts val="600"/>
              </a:spcBef>
              <a:buClr>
                <a:srgbClr val="006FAC"/>
              </a:buClr>
              <a:buFont typeface="Arial MT"/>
              <a:buChar char="•"/>
              <a:tabLst>
                <a:tab pos="534035" algn="l"/>
              </a:tabLst>
            </a:pPr>
            <a:r>
              <a:rPr sz="14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Using</a:t>
            </a:r>
            <a:r>
              <a:rPr sz="14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Pandas</a:t>
            </a:r>
            <a:r>
              <a:rPr sz="14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14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Matplotlib</a:t>
            </a:r>
            <a:r>
              <a:rPr sz="14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14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FFFFFF"/>
                </a:solidFill>
                <a:latin typeface="Microsoft Sans Serif"/>
                <a:cs typeface="Microsoft Sans Serif"/>
              </a:rPr>
              <a:t>visualize</a:t>
            </a:r>
            <a:r>
              <a:rPr sz="14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FFFFFF"/>
                </a:solidFill>
                <a:latin typeface="Microsoft Sans Serif"/>
                <a:cs typeface="Microsoft Sans Serif"/>
              </a:rPr>
              <a:t>relationships</a:t>
            </a:r>
            <a:r>
              <a:rPr sz="14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between </a:t>
            </a:r>
            <a:r>
              <a:rPr sz="1400" dirty="0">
                <a:solidFill>
                  <a:srgbClr val="FFFFFF"/>
                </a:solidFill>
                <a:latin typeface="Microsoft Sans Serif"/>
                <a:cs typeface="Microsoft Sans Serif"/>
              </a:rPr>
              <a:t>variables,</a:t>
            </a:r>
            <a:r>
              <a:rPr sz="1400" spc="-6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14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determine</a:t>
            </a:r>
            <a:r>
              <a:rPr sz="1400" spc="-8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patterns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095746" y="1349773"/>
            <a:ext cx="5489575" cy="3159125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770"/>
              </a:spcBef>
              <a:buAutoNum type="arabicPeriod" startAt="4"/>
              <a:tabLst>
                <a:tab pos="354965" algn="l"/>
              </a:tabLst>
            </a:pPr>
            <a:r>
              <a:rPr sz="1600" dirty="0">
                <a:solidFill>
                  <a:srgbClr val="12ABDB"/>
                </a:solidFill>
                <a:latin typeface="Microsoft Sans Serif"/>
                <a:cs typeface="Microsoft Sans Serif"/>
              </a:rPr>
              <a:t>Interactive</a:t>
            </a:r>
            <a:r>
              <a:rPr sz="1600" spc="114" dirty="0">
                <a:solidFill>
                  <a:srgbClr val="12ABDB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12ABDB"/>
                </a:solidFill>
                <a:latin typeface="Microsoft Sans Serif"/>
                <a:cs typeface="Microsoft Sans Serif"/>
              </a:rPr>
              <a:t>Visual</a:t>
            </a:r>
            <a:r>
              <a:rPr sz="1600" spc="105" dirty="0">
                <a:solidFill>
                  <a:srgbClr val="12ABDB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12ABDB"/>
                </a:solidFill>
                <a:latin typeface="Microsoft Sans Serif"/>
                <a:cs typeface="Microsoft Sans Serif"/>
              </a:rPr>
              <a:t>Analytics</a:t>
            </a:r>
            <a:endParaRPr sz="1600">
              <a:latin typeface="Microsoft Sans Serif"/>
              <a:cs typeface="Microsoft Sans Serif"/>
            </a:endParaRPr>
          </a:p>
          <a:p>
            <a:pPr marL="533400" lvl="1" indent="-342900">
              <a:lnSpc>
                <a:spcPct val="100000"/>
              </a:lnSpc>
              <a:spcBef>
                <a:spcPts val="595"/>
              </a:spcBef>
              <a:buClr>
                <a:srgbClr val="006FAC"/>
              </a:buClr>
              <a:buFont typeface="Arial MT"/>
              <a:buChar char="•"/>
              <a:tabLst>
                <a:tab pos="533400" algn="l"/>
              </a:tabLst>
            </a:pPr>
            <a:r>
              <a:rPr sz="1400" dirty="0">
                <a:solidFill>
                  <a:srgbClr val="FFFFFF"/>
                </a:solidFill>
                <a:latin typeface="Microsoft Sans Serif"/>
                <a:cs typeface="Microsoft Sans Serif"/>
              </a:rPr>
              <a:t>Geospatial</a:t>
            </a:r>
            <a:r>
              <a:rPr sz="1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FFFFFF"/>
                </a:solidFill>
                <a:latin typeface="Microsoft Sans Serif"/>
                <a:cs typeface="Microsoft Sans Serif"/>
              </a:rPr>
              <a:t>analytics</a:t>
            </a:r>
            <a:r>
              <a:rPr sz="14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FFFFFF"/>
                </a:solidFill>
                <a:latin typeface="Microsoft Sans Serif"/>
                <a:cs typeface="Microsoft Sans Serif"/>
              </a:rPr>
              <a:t>using</a:t>
            </a:r>
            <a:r>
              <a:rPr sz="14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Folium</a:t>
            </a:r>
            <a:endParaRPr sz="1400">
              <a:latin typeface="Microsoft Sans Serif"/>
              <a:cs typeface="Microsoft Sans Serif"/>
            </a:endParaRPr>
          </a:p>
          <a:p>
            <a:pPr marL="533400" lvl="1" indent="-342900">
              <a:lnSpc>
                <a:spcPct val="100000"/>
              </a:lnSpc>
              <a:spcBef>
                <a:spcPts val="600"/>
              </a:spcBef>
              <a:buClr>
                <a:srgbClr val="006FAC"/>
              </a:buClr>
              <a:buFont typeface="Arial MT"/>
              <a:buChar char="•"/>
              <a:tabLst>
                <a:tab pos="533400" algn="l"/>
              </a:tabLst>
            </a:pPr>
            <a:r>
              <a:rPr sz="1400" dirty="0">
                <a:solidFill>
                  <a:srgbClr val="FFFFFF"/>
                </a:solidFill>
                <a:latin typeface="Microsoft Sans Serif"/>
                <a:cs typeface="Microsoft Sans Serif"/>
              </a:rPr>
              <a:t>Creating</a:t>
            </a:r>
            <a:r>
              <a:rPr sz="14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FFFFFF"/>
                </a:solidFill>
                <a:latin typeface="Microsoft Sans Serif"/>
                <a:cs typeface="Microsoft Sans Serif"/>
              </a:rPr>
              <a:t>an</a:t>
            </a:r>
            <a:r>
              <a:rPr sz="14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FFFFFF"/>
                </a:solidFill>
                <a:latin typeface="Microsoft Sans Serif"/>
                <a:cs typeface="Microsoft Sans Serif"/>
              </a:rPr>
              <a:t>interactive</a:t>
            </a:r>
            <a:r>
              <a:rPr sz="14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FFFFFF"/>
                </a:solidFill>
                <a:latin typeface="Microsoft Sans Serif"/>
                <a:cs typeface="Microsoft Sans Serif"/>
              </a:rPr>
              <a:t>dashboard</a:t>
            </a:r>
            <a:r>
              <a:rPr sz="14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FFFFFF"/>
                </a:solidFill>
                <a:latin typeface="Microsoft Sans Serif"/>
                <a:cs typeface="Microsoft Sans Serif"/>
              </a:rPr>
              <a:t>using</a:t>
            </a:r>
            <a:r>
              <a:rPr sz="14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FFFFFF"/>
                </a:solidFill>
                <a:latin typeface="Microsoft Sans Serif"/>
                <a:cs typeface="Microsoft Sans Serif"/>
              </a:rPr>
              <a:t>Plotly</a:t>
            </a:r>
            <a:r>
              <a:rPr sz="14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Dash</a:t>
            </a:r>
            <a:endParaRPr sz="1400">
              <a:latin typeface="Microsoft Sans Serif"/>
              <a:cs typeface="Microsoft Sans Serif"/>
            </a:endParaRPr>
          </a:p>
          <a:p>
            <a:pPr marL="354965" indent="-342265">
              <a:lnSpc>
                <a:spcPct val="100000"/>
              </a:lnSpc>
              <a:spcBef>
                <a:spcPts val="605"/>
              </a:spcBef>
              <a:buAutoNum type="arabicPeriod" startAt="4"/>
              <a:tabLst>
                <a:tab pos="354965" algn="l"/>
              </a:tabLst>
            </a:pPr>
            <a:r>
              <a:rPr sz="1600" dirty="0">
                <a:solidFill>
                  <a:srgbClr val="12ABDB"/>
                </a:solidFill>
                <a:latin typeface="Microsoft Sans Serif"/>
                <a:cs typeface="Microsoft Sans Serif"/>
              </a:rPr>
              <a:t>Data</a:t>
            </a:r>
            <a:r>
              <a:rPr sz="1600" spc="85" dirty="0">
                <a:solidFill>
                  <a:srgbClr val="12ABDB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12ABDB"/>
                </a:solidFill>
                <a:latin typeface="Microsoft Sans Serif"/>
                <a:cs typeface="Microsoft Sans Serif"/>
              </a:rPr>
              <a:t>Modelling</a:t>
            </a:r>
            <a:r>
              <a:rPr sz="1600" spc="130" dirty="0">
                <a:solidFill>
                  <a:srgbClr val="12ABDB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12ABDB"/>
                </a:solidFill>
                <a:latin typeface="Microsoft Sans Serif"/>
                <a:cs typeface="Microsoft Sans Serif"/>
              </a:rPr>
              <a:t>and</a:t>
            </a:r>
            <a:r>
              <a:rPr sz="1600" spc="85" dirty="0">
                <a:solidFill>
                  <a:srgbClr val="12ABDB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12ABDB"/>
                </a:solidFill>
                <a:latin typeface="Microsoft Sans Serif"/>
                <a:cs typeface="Microsoft Sans Serif"/>
              </a:rPr>
              <a:t>Evaluation</a:t>
            </a:r>
            <a:endParaRPr sz="1600">
              <a:latin typeface="Microsoft Sans Serif"/>
              <a:cs typeface="Microsoft Sans Serif"/>
            </a:endParaRPr>
          </a:p>
          <a:p>
            <a:pPr marL="533400" lvl="1" indent="-342900">
              <a:lnSpc>
                <a:spcPct val="100000"/>
              </a:lnSpc>
              <a:spcBef>
                <a:spcPts val="595"/>
              </a:spcBef>
              <a:buClr>
                <a:srgbClr val="006FAC"/>
              </a:buClr>
              <a:buFont typeface="Arial MT"/>
              <a:buChar char="•"/>
              <a:tabLst>
                <a:tab pos="533400" algn="l"/>
              </a:tabLst>
            </a:pPr>
            <a:r>
              <a:rPr sz="14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Using</a:t>
            </a:r>
            <a:r>
              <a:rPr sz="140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Scikit-</a:t>
            </a:r>
            <a:r>
              <a:rPr sz="1400" dirty="0">
                <a:solidFill>
                  <a:srgbClr val="FFFFFF"/>
                </a:solidFill>
                <a:latin typeface="Microsoft Sans Serif"/>
                <a:cs typeface="Microsoft Sans Serif"/>
              </a:rPr>
              <a:t>Learn</a:t>
            </a:r>
            <a:r>
              <a:rPr sz="14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to:</a:t>
            </a:r>
            <a:endParaRPr sz="1400">
              <a:latin typeface="Microsoft Sans Serif"/>
              <a:cs typeface="Microsoft Sans Serif"/>
            </a:endParaRPr>
          </a:p>
          <a:p>
            <a:pPr marL="718185" lvl="2" indent="-342900">
              <a:lnSpc>
                <a:spcPct val="100000"/>
              </a:lnSpc>
              <a:spcBef>
                <a:spcPts val="610"/>
              </a:spcBef>
              <a:buClr>
                <a:srgbClr val="12ABDB"/>
              </a:buClr>
              <a:buFont typeface="Arial MT"/>
              <a:buChar char="•"/>
              <a:tabLst>
                <a:tab pos="718185" algn="l"/>
              </a:tabLst>
            </a:pPr>
            <a:r>
              <a:rPr sz="12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Pre-process</a:t>
            </a:r>
            <a:r>
              <a:rPr sz="12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(standardize)</a:t>
            </a:r>
            <a:r>
              <a:rPr sz="12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12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data</a:t>
            </a:r>
            <a:endParaRPr sz="1200">
              <a:latin typeface="Microsoft Sans Serif"/>
              <a:cs typeface="Microsoft Sans Serif"/>
            </a:endParaRPr>
          </a:p>
          <a:p>
            <a:pPr marL="718185" lvl="2" indent="-342900">
              <a:lnSpc>
                <a:spcPct val="100000"/>
              </a:lnSpc>
              <a:spcBef>
                <a:spcPts val="540"/>
              </a:spcBef>
              <a:buClr>
                <a:srgbClr val="12ABDB"/>
              </a:buClr>
              <a:buFont typeface="Arial MT"/>
              <a:buChar char="•"/>
              <a:tabLst>
                <a:tab pos="718185" algn="l"/>
              </a:tabLst>
            </a:pP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Split</a:t>
            </a:r>
            <a:r>
              <a:rPr sz="12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 the</a:t>
            </a:r>
            <a:r>
              <a:rPr sz="12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data</a:t>
            </a:r>
            <a:r>
              <a:rPr sz="12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into</a:t>
            </a:r>
            <a:r>
              <a:rPr sz="12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training</a:t>
            </a:r>
            <a:r>
              <a:rPr sz="12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12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testing</a:t>
            </a:r>
            <a:r>
              <a:rPr sz="12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data</a:t>
            </a:r>
            <a:r>
              <a:rPr sz="12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using</a:t>
            </a:r>
            <a:r>
              <a:rPr sz="12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10" dirty="0">
                <a:solidFill>
                  <a:srgbClr val="60AEEE"/>
                </a:solidFill>
                <a:latin typeface="Consolas"/>
                <a:cs typeface="Consolas"/>
              </a:rPr>
              <a:t>train_test_split</a:t>
            </a:r>
            <a:endParaRPr sz="1200">
              <a:latin typeface="Consolas"/>
              <a:cs typeface="Consolas"/>
            </a:endParaRPr>
          </a:p>
          <a:p>
            <a:pPr marL="718185" lvl="2" indent="-342900">
              <a:lnSpc>
                <a:spcPct val="100000"/>
              </a:lnSpc>
              <a:spcBef>
                <a:spcPts val="660"/>
              </a:spcBef>
              <a:buClr>
                <a:srgbClr val="12ABDB"/>
              </a:buClr>
              <a:buFont typeface="Arial MT"/>
              <a:buChar char="•"/>
              <a:tabLst>
                <a:tab pos="718185" algn="l"/>
              </a:tabLst>
            </a:pP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Train</a:t>
            </a:r>
            <a:r>
              <a:rPr sz="12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different</a:t>
            </a:r>
            <a:r>
              <a:rPr sz="12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classification</a:t>
            </a:r>
            <a:r>
              <a:rPr sz="12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models</a:t>
            </a:r>
            <a:endParaRPr sz="1200">
              <a:latin typeface="Microsoft Sans Serif"/>
              <a:cs typeface="Microsoft Sans Serif"/>
            </a:endParaRPr>
          </a:p>
          <a:p>
            <a:pPr marL="718185" lvl="2" indent="-342900">
              <a:lnSpc>
                <a:spcPct val="100000"/>
              </a:lnSpc>
              <a:spcBef>
                <a:spcPts val="540"/>
              </a:spcBef>
              <a:buClr>
                <a:srgbClr val="12ABDB"/>
              </a:buClr>
              <a:buFont typeface="Arial MT"/>
              <a:buChar char="•"/>
              <a:tabLst>
                <a:tab pos="718185" algn="l"/>
              </a:tabLst>
            </a:pP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Find</a:t>
            </a:r>
            <a:r>
              <a:rPr sz="12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hyperparameters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using</a:t>
            </a:r>
            <a:r>
              <a:rPr sz="12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10" dirty="0">
                <a:solidFill>
                  <a:srgbClr val="60AEEE"/>
                </a:solidFill>
                <a:latin typeface="Consolas"/>
                <a:cs typeface="Consolas"/>
              </a:rPr>
              <a:t>GridSearchCV</a:t>
            </a:r>
            <a:endParaRPr sz="1200">
              <a:latin typeface="Consolas"/>
              <a:cs typeface="Consolas"/>
            </a:endParaRPr>
          </a:p>
          <a:p>
            <a:pPr marL="533400" indent="-342900">
              <a:lnSpc>
                <a:spcPct val="100000"/>
              </a:lnSpc>
              <a:spcBef>
                <a:spcPts val="655"/>
              </a:spcBef>
              <a:buClr>
                <a:srgbClr val="006FAC"/>
              </a:buClr>
              <a:buFont typeface="Wingdings"/>
              <a:buChar char=""/>
              <a:tabLst>
                <a:tab pos="533400" algn="l"/>
              </a:tabLst>
            </a:pPr>
            <a:r>
              <a:rPr sz="14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Plotting</a:t>
            </a:r>
            <a:r>
              <a:rPr sz="1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FFFFFF"/>
                </a:solidFill>
                <a:latin typeface="Microsoft Sans Serif"/>
                <a:cs typeface="Microsoft Sans Serif"/>
              </a:rPr>
              <a:t>confusion</a:t>
            </a:r>
            <a:r>
              <a:rPr sz="1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FFFFFF"/>
                </a:solidFill>
                <a:latin typeface="Microsoft Sans Serif"/>
                <a:cs typeface="Microsoft Sans Serif"/>
              </a:rPr>
              <a:t>matrices</a:t>
            </a:r>
            <a:r>
              <a:rPr sz="14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for</a:t>
            </a:r>
            <a:r>
              <a:rPr sz="14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each</a:t>
            </a:r>
            <a:r>
              <a:rPr sz="14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FFFFFF"/>
                </a:solidFill>
                <a:latin typeface="Microsoft Sans Serif"/>
                <a:cs typeface="Microsoft Sans Serif"/>
              </a:rPr>
              <a:t>classification</a:t>
            </a:r>
            <a:r>
              <a:rPr sz="1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model</a:t>
            </a:r>
            <a:endParaRPr sz="1400">
              <a:latin typeface="Microsoft Sans Serif"/>
              <a:cs typeface="Microsoft Sans Serif"/>
            </a:endParaRPr>
          </a:p>
          <a:p>
            <a:pPr marL="533400" indent="-342900">
              <a:lnSpc>
                <a:spcPct val="100000"/>
              </a:lnSpc>
              <a:spcBef>
                <a:spcPts val="600"/>
              </a:spcBef>
              <a:buClr>
                <a:srgbClr val="006FAC"/>
              </a:buClr>
              <a:buFont typeface="Wingdings"/>
              <a:buChar char=""/>
              <a:tabLst>
                <a:tab pos="533400" algn="l"/>
              </a:tabLst>
            </a:pPr>
            <a:r>
              <a:rPr sz="14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Assessing</a:t>
            </a:r>
            <a:r>
              <a:rPr sz="14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1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accuracy </a:t>
            </a:r>
            <a:r>
              <a:rPr sz="14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14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each</a:t>
            </a:r>
            <a:r>
              <a:rPr sz="1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FFFFFF"/>
                </a:solidFill>
                <a:latin typeface="Microsoft Sans Serif"/>
                <a:cs typeface="Microsoft Sans Serif"/>
              </a:rPr>
              <a:t>classification</a:t>
            </a:r>
            <a:r>
              <a:rPr sz="1400" spc="-5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model</a:t>
            </a:r>
            <a:endParaRPr sz="14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382797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400" dirty="0"/>
              <a:t>2015</a:t>
            </a:r>
            <a:r>
              <a:rPr sz="2400" spc="-25" dirty="0"/>
              <a:t> </a:t>
            </a:r>
            <a:r>
              <a:rPr sz="2400" spc="-60" dirty="0"/>
              <a:t>LAUNCH</a:t>
            </a:r>
            <a:r>
              <a:rPr sz="2400" spc="-35" dirty="0"/>
              <a:t> </a:t>
            </a:r>
            <a:r>
              <a:rPr sz="2400" spc="-150" dirty="0"/>
              <a:t>RECORDS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0"/>
              </a:spcBef>
            </a:pPr>
            <a:fld id="{81D60167-4931-47E6-BA6A-407CBD079E47}" type="slidenum">
              <a:rPr spc="-25" dirty="0"/>
              <a:t>30</a:t>
            </a:fld>
            <a:endParaRPr spc="-25" dirty="0"/>
          </a:p>
        </p:txBody>
      </p:sp>
      <p:sp>
        <p:nvSpPr>
          <p:cNvPr id="3" name="object 3"/>
          <p:cNvSpPr txBox="1"/>
          <p:nvPr/>
        </p:nvSpPr>
        <p:spPr>
          <a:xfrm>
            <a:off x="392074" y="1433830"/>
            <a:ext cx="11280140" cy="636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List</a:t>
            </a:r>
            <a:r>
              <a:rPr sz="20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0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failed</a:t>
            </a:r>
            <a:r>
              <a:rPr sz="20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landing_outcomes</a:t>
            </a:r>
            <a:r>
              <a:rPr sz="200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sz="20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drone</a:t>
            </a:r>
            <a:r>
              <a:rPr sz="20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ship,</a:t>
            </a:r>
            <a:r>
              <a:rPr sz="20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their</a:t>
            </a:r>
            <a:r>
              <a:rPr sz="20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booster</a:t>
            </a:r>
            <a:r>
              <a:rPr sz="20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versions,</a:t>
            </a:r>
            <a:r>
              <a:rPr sz="200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20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</a:t>
            </a:r>
            <a:r>
              <a:rPr sz="20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site</a:t>
            </a:r>
            <a:r>
              <a:rPr sz="20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names</a:t>
            </a:r>
            <a:r>
              <a:rPr sz="20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for</a:t>
            </a:r>
            <a:r>
              <a:rPr sz="20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endParaRPr sz="20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year</a:t>
            </a:r>
            <a:r>
              <a:rPr sz="20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2015.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92074" y="5538927"/>
            <a:ext cx="11060430" cy="646430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 marR="5080">
              <a:lnSpc>
                <a:spcPct val="103499"/>
              </a:lnSpc>
              <a:spcBef>
                <a:spcPts val="20"/>
              </a:spcBef>
            </a:pPr>
            <a:r>
              <a:rPr sz="20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2000" dirty="0">
                <a:solidFill>
                  <a:srgbClr val="60AEEE"/>
                </a:solidFill>
                <a:latin typeface="Consolas"/>
                <a:cs typeface="Consolas"/>
              </a:rPr>
              <a:t>WHERE</a:t>
            </a:r>
            <a:r>
              <a:rPr sz="2000" spc="-595" dirty="0">
                <a:solidFill>
                  <a:srgbClr val="60AEEE"/>
                </a:solidFill>
                <a:latin typeface="Consolas"/>
                <a:cs typeface="Consolas"/>
              </a:rPr>
              <a:t> </a:t>
            </a:r>
            <a:r>
              <a:rPr sz="20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keyword</a:t>
            </a:r>
            <a:r>
              <a:rPr sz="20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is</a:t>
            </a:r>
            <a:r>
              <a:rPr sz="20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used</a:t>
            </a:r>
            <a:r>
              <a:rPr sz="20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20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filter</a:t>
            </a:r>
            <a:r>
              <a:rPr sz="20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0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results</a:t>
            </a:r>
            <a:r>
              <a:rPr sz="20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for</a:t>
            </a:r>
            <a:r>
              <a:rPr sz="20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only</a:t>
            </a:r>
            <a:r>
              <a:rPr sz="20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failed</a:t>
            </a:r>
            <a:r>
              <a:rPr sz="20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landing</a:t>
            </a:r>
            <a:r>
              <a:rPr sz="20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outcomes,</a:t>
            </a:r>
            <a:r>
              <a:rPr sz="20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60AEEE"/>
                </a:solidFill>
                <a:latin typeface="Consolas"/>
                <a:cs typeface="Consolas"/>
              </a:rPr>
              <a:t>AND</a:t>
            </a:r>
            <a:r>
              <a:rPr sz="2000" spc="-595" dirty="0">
                <a:solidFill>
                  <a:srgbClr val="60AEEE"/>
                </a:solidFill>
                <a:latin typeface="Consolas"/>
                <a:cs typeface="Consolas"/>
              </a:rPr>
              <a:t> 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only</a:t>
            </a:r>
            <a:r>
              <a:rPr sz="20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for</a:t>
            </a:r>
            <a:r>
              <a:rPr sz="20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year</a:t>
            </a:r>
            <a:r>
              <a:rPr sz="200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2000" spc="-6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2015.</a:t>
            </a:r>
            <a:endParaRPr sz="2000">
              <a:latin typeface="Microsoft Sans Serif"/>
              <a:cs typeface="Microsoft Sans Serif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3943" y="2532888"/>
            <a:ext cx="7892033" cy="3455670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9523793" y="2952305"/>
            <a:ext cx="2515870" cy="953769"/>
            <a:chOff x="9523793" y="2952305"/>
            <a:chExt cx="2515870" cy="953769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552432" y="2980943"/>
              <a:ext cx="2458212" cy="896111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9538081" y="2966592"/>
              <a:ext cx="2487295" cy="925194"/>
            </a:xfrm>
            <a:custGeom>
              <a:avLst/>
              <a:gdLst/>
              <a:ahLst/>
              <a:cxnLst/>
              <a:rect l="l" t="t" r="r" b="b"/>
              <a:pathLst>
                <a:path w="2487295" h="925195">
                  <a:moveTo>
                    <a:pt x="91059" y="0"/>
                  </a:moveTo>
                  <a:lnTo>
                    <a:pt x="2396363" y="0"/>
                  </a:lnTo>
                  <a:lnTo>
                    <a:pt x="2413889" y="1905"/>
                  </a:lnTo>
                  <a:lnTo>
                    <a:pt x="2460625" y="26924"/>
                  </a:lnTo>
                  <a:lnTo>
                    <a:pt x="2485136" y="73533"/>
                  </a:lnTo>
                  <a:lnTo>
                    <a:pt x="2486914" y="91059"/>
                  </a:lnTo>
                  <a:lnTo>
                    <a:pt x="2486914" y="834263"/>
                  </a:lnTo>
                  <a:lnTo>
                    <a:pt x="2471420" y="884682"/>
                  </a:lnTo>
                  <a:lnTo>
                    <a:pt x="2431288" y="917829"/>
                  </a:lnTo>
                  <a:lnTo>
                    <a:pt x="2396363" y="924814"/>
                  </a:lnTo>
                  <a:lnTo>
                    <a:pt x="91059" y="924814"/>
                  </a:lnTo>
                  <a:lnTo>
                    <a:pt x="40513" y="909320"/>
                  </a:lnTo>
                  <a:lnTo>
                    <a:pt x="6985" y="869188"/>
                  </a:lnTo>
                  <a:lnTo>
                    <a:pt x="0" y="834263"/>
                  </a:lnTo>
                  <a:lnTo>
                    <a:pt x="0" y="91059"/>
                  </a:lnTo>
                  <a:lnTo>
                    <a:pt x="15621" y="40386"/>
                  </a:lnTo>
                  <a:lnTo>
                    <a:pt x="56007" y="6985"/>
                  </a:lnTo>
                  <a:lnTo>
                    <a:pt x="91059" y="0"/>
                  </a:lnTo>
                  <a:close/>
                </a:path>
              </a:pathLst>
            </a:custGeom>
            <a:ln w="28575">
              <a:solidFill>
                <a:srgbClr val="12ABD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/>
          <p:nvPr/>
        </p:nvSpPr>
        <p:spPr>
          <a:xfrm>
            <a:off x="8412480" y="3186683"/>
            <a:ext cx="978535" cy="485140"/>
          </a:xfrm>
          <a:custGeom>
            <a:avLst/>
            <a:gdLst/>
            <a:ahLst/>
            <a:cxnLst/>
            <a:rect l="l" t="t" r="r" b="b"/>
            <a:pathLst>
              <a:path w="978534" h="485139">
                <a:moveTo>
                  <a:pt x="736092" y="0"/>
                </a:moveTo>
                <a:lnTo>
                  <a:pt x="736092" y="121157"/>
                </a:lnTo>
                <a:lnTo>
                  <a:pt x="0" y="121157"/>
                </a:lnTo>
                <a:lnTo>
                  <a:pt x="0" y="363474"/>
                </a:lnTo>
                <a:lnTo>
                  <a:pt x="736092" y="363474"/>
                </a:lnTo>
                <a:lnTo>
                  <a:pt x="736092" y="484631"/>
                </a:lnTo>
                <a:lnTo>
                  <a:pt x="978408" y="242315"/>
                </a:lnTo>
                <a:lnTo>
                  <a:pt x="736092" y="0"/>
                </a:lnTo>
                <a:close/>
              </a:path>
            </a:pathLst>
          </a:custGeom>
          <a:solidFill>
            <a:srgbClr val="12ABDB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382797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400" spc="-60" dirty="0"/>
              <a:t>RANK</a:t>
            </a:r>
            <a:r>
              <a:rPr sz="2400" spc="-55" dirty="0"/>
              <a:t> </a:t>
            </a:r>
            <a:r>
              <a:rPr sz="2400" spc="-10" dirty="0"/>
              <a:t>LANDING</a:t>
            </a:r>
            <a:r>
              <a:rPr sz="2400" spc="-30" dirty="0"/>
              <a:t> </a:t>
            </a:r>
            <a:r>
              <a:rPr sz="2400" spc="-105" dirty="0"/>
              <a:t>OUTCOMES</a:t>
            </a:r>
            <a:r>
              <a:rPr sz="2400" spc="-65" dirty="0"/>
              <a:t> </a:t>
            </a:r>
            <a:r>
              <a:rPr sz="2400" spc="-114" dirty="0"/>
              <a:t>BETWEEN</a:t>
            </a:r>
            <a:r>
              <a:rPr sz="2400" spc="-45" dirty="0"/>
              <a:t> </a:t>
            </a:r>
            <a:r>
              <a:rPr sz="2400" dirty="0"/>
              <a:t>2010-</a:t>
            </a:r>
            <a:r>
              <a:rPr sz="2400" spc="-10" dirty="0"/>
              <a:t>06-</a:t>
            </a:r>
            <a:r>
              <a:rPr sz="2400" dirty="0"/>
              <a:t>04</a:t>
            </a:r>
            <a:r>
              <a:rPr sz="2400" spc="-15" dirty="0"/>
              <a:t> </a:t>
            </a:r>
            <a:r>
              <a:rPr sz="2400" dirty="0"/>
              <a:t>AND</a:t>
            </a:r>
            <a:r>
              <a:rPr sz="2400" spc="-40" dirty="0"/>
              <a:t> </a:t>
            </a:r>
            <a:r>
              <a:rPr sz="2400" dirty="0"/>
              <a:t>2017-</a:t>
            </a:r>
            <a:r>
              <a:rPr sz="2400" spc="-10" dirty="0"/>
              <a:t>03-</a:t>
            </a:r>
            <a:r>
              <a:rPr sz="2400" spc="-25" dirty="0"/>
              <a:t>20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0"/>
              </a:spcBef>
            </a:pPr>
            <a:fld id="{81D60167-4931-47E6-BA6A-407CBD079E47}" type="slidenum">
              <a:rPr spc="-25" dirty="0"/>
              <a:t>31</a:t>
            </a:fld>
            <a:endParaRPr spc="-25" dirty="0"/>
          </a:p>
        </p:txBody>
      </p:sp>
      <p:sp>
        <p:nvSpPr>
          <p:cNvPr id="3" name="object 3"/>
          <p:cNvSpPr txBox="1"/>
          <p:nvPr/>
        </p:nvSpPr>
        <p:spPr>
          <a:xfrm>
            <a:off x="392074" y="1433830"/>
            <a:ext cx="11387455" cy="636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Rank</a:t>
            </a:r>
            <a:r>
              <a:rPr sz="20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0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count</a:t>
            </a:r>
            <a:r>
              <a:rPr sz="20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20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landing</a:t>
            </a:r>
            <a:r>
              <a:rPr sz="20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outcomes</a:t>
            </a:r>
            <a:r>
              <a:rPr sz="20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(such</a:t>
            </a:r>
            <a:r>
              <a:rPr sz="20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-105" dirty="0">
                <a:solidFill>
                  <a:srgbClr val="FFFFFF"/>
                </a:solidFill>
                <a:latin typeface="Microsoft Sans Serif"/>
                <a:cs typeface="Microsoft Sans Serif"/>
              </a:rPr>
              <a:t>as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 Failure</a:t>
            </a:r>
            <a:r>
              <a:rPr sz="20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(drone</a:t>
            </a:r>
            <a:r>
              <a:rPr sz="20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ship) </a:t>
            </a:r>
            <a:r>
              <a:rPr sz="20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or</a:t>
            </a:r>
            <a:r>
              <a:rPr sz="20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-90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</a:t>
            </a:r>
            <a:r>
              <a:rPr sz="20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(ground</a:t>
            </a:r>
            <a:r>
              <a:rPr sz="20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pad))</a:t>
            </a:r>
            <a:r>
              <a:rPr sz="20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between</a:t>
            </a:r>
            <a:endParaRPr sz="2000" dirty="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</a:pPr>
            <a:r>
              <a:rPr sz="20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0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date</a:t>
            </a:r>
            <a:r>
              <a:rPr sz="20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2010-</a:t>
            </a:r>
            <a:r>
              <a:rPr sz="20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06-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04</a:t>
            </a:r>
            <a:r>
              <a:rPr sz="2000" spc="-5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20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2017-</a:t>
            </a:r>
            <a:r>
              <a:rPr sz="20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03-</a:t>
            </a:r>
            <a:r>
              <a:rPr sz="20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20,</a:t>
            </a:r>
            <a:r>
              <a:rPr sz="200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sz="20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descending</a:t>
            </a:r>
            <a:r>
              <a:rPr sz="2000" spc="-6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order.</a:t>
            </a:r>
            <a:endParaRPr sz="2000" dirty="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92074" y="5157978"/>
            <a:ext cx="10774680" cy="940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0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000" spc="-114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-100" dirty="0">
                <a:solidFill>
                  <a:srgbClr val="60AEEE"/>
                </a:solidFill>
                <a:latin typeface="Consolas"/>
                <a:cs typeface="Consolas"/>
              </a:rPr>
              <a:t>WHERE</a:t>
            </a:r>
            <a:r>
              <a:rPr sz="2000" spc="-175" dirty="0">
                <a:solidFill>
                  <a:srgbClr val="60AEEE"/>
                </a:solidFill>
                <a:latin typeface="Consolas"/>
                <a:cs typeface="Consolas"/>
              </a:rPr>
              <a:t> </a:t>
            </a:r>
            <a:r>
              <a:rPr sz="20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keyword</a:t>
            </a:r>
            <a:r>
              <a:rPr sz="2000" spc="-1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is</a:t>
            </a:r>
            <a:r>
              <a:rPr sz="2000" spc="-1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used</a:t>
            </a:r>
            <a:r>
              <a:rPr sz="2000" spc="-1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with</a:t>
            </a:r>
            <a:r>
              <a:rPr sz="2000" spc="-1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0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-75" dirty="0">
                <a:solidFill>
                  <a:srgbClr val="60AEEE"/>
                </a:solidFill>
                <a:latin typeface="Consolas"/>
                <a:cs typeface="Consolas"/>
              </a:rPr>
              <a:t>BETWEEN</a:t>
            </a:r>
            <a:r>
              <a:rPr sz="2000" spc="-200" dirty="0">
                <a:solidFill>
                  <a:srgbClr val="60AEEE"/>
                </a:solidFill>
                <a:latin typeface="Consolas"/>
                <a:cs typeface="Consolas"/>
              </a:rPr>
              <a:t> </a:t>
            </a:r>
            <a:r>
              <a:rPr sz="20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keyword</a:t>
            </a:r>
            <a:r>
              <a:rPr sz="20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20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filter</a:t>
            </a:r>
            <a:r>
              <a:rPr sz="20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0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results</a:t>
            </a:r>
            <a:r>
              <a:rPr sz="20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20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dates</a:t>
            </a:r>
            <a:r>
              <a:rPr sz="20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only</a:t>
            </a:r>
            <a:r>
              <a:rPr sz="20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within 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those</a:t>
            </a:r>
            <a:r>
              <a:rPr sz="2000" spc="-1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specified.</a:t>
            </a:r>
            <a:r>
              <a:rPr sz="2000" spc="-1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000" spc="-114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results</a:t>
            </a:r>
            <a:r>
              <a:rPr sz="20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are</a:t>
            </a:r>
            <a:r>
              <a:rPr sz="20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then</a:t>
            </a:r>
            <a:r>
              <a:rPr sz="20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grouped</a:t>
            </a:r>
            <a:r>
              <a:rPr sz="20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20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ordered,</a:t>
            </a:r>
            <a:r>
              <a:rPr sz="20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using</a:t>
            </a:r>
            <a:r>
              <a:rPr sz="20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0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keywords</a:t>
            </a:r>
            <a:r>
              <a:rPr sz="20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60AEEE"/>
                </a:solidFill>
                <a:latin typeface="Consolas"/>
                <a:cs typeface="Consolas"/>
              </a:rPr>
              <a:t>GROUP</a:t>
            </a:r>
            <a:r>
              <a:rPr sz="2000" spc="305" dirty="0">
                <a:solidFill>
                  <a:srgbClr val="60AEEE"/>
                </a:solidFill>
                <a:latin typeface="Consolas"/>
                <a:cs typeface="Consolas"/>
              </a:rPr>
              <a:t> </a:t>
            </a:r>
            <a:r>
              <a:rPr sz="2000" spc="-370" dirty="0">
                <a:solidFill>
                  <a:srgbClr val="60AEEE"/>
                </a:solidFill>
                <a:latin typeface="Consolas"/>
                <a:cs typeface="Consolas"/>
              </a:rPr>
              <a:t>BY</a:t>
            </a:r>
            <a:r>
              <a:rPr sz="2000" spc="95" dirty="0">
                <a:solidFill>
                  <a:srgbClr val="60AEEE"/>
                </a:solidFill>
                <a:latin typeface="Consolas"/>
                <a:cs typeface="Consolas"/>
              </a:rPr>
              <a:t> </a:t>
            </a:r>
            <a:r>
              <a:rPr sz="20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and </a:t>
            </a:r>
            <a:r>
              <a:rPr sz="2000" dirty="0">
                <a:solidFill>
                  <a:srgbClr val="60AEEE"/>
                </a:solidFill>
                <a:latin typeface="Consolas"/>
                <a:cs typeface="Consolas"/>
              </a:rPr>
              <a:t>ORDER</a:t>
            </a:r>
            <a:r>
              <a:rPr sz="2000" spc="110" dirty="0">
                <a:solidFill>
                  <a:srgbClr val="60AEEE"/>
                </a:solidFill>
                <a:latin typeface="Consolas"/>
                <a:cs typeface="Consolas"/>
              </a:rPr>
              <a:t> </a:t>
            </a:r>
            <a:r>
              <a:rPr sz="2000" spc="-10" dirty="0">
                <a:solidFill>
                  <a:srgbClr val="60AEEE"/>
                </a:solidFill>
                <a:latin typeface="Consolas"/>
                <a:cs typeface="Consolas"/>
              </a:rPr>
              <a:t>BY</a:t>
            </a:r>
            <a:r>
              <a:rPr sz="20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,</a:t>
            </a:r>
            <a:r>
              <a:rPr sz="20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respectively,</a:t>
            </a:r>
            <a:r>
              <a:rPr sz="20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where</a:t>
            </a:r>
            <a:r>
              <a:rPr sz="20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60AEEE"/>
                </a:solidFill>
                <a:latin typeface="Consolas"/>
                <a:cs typeface="Consolas"/>
              </a:rPr>
              <a:t>DESC</a:t>
            </a:r>
            <a:r>
              <a:rPr sz="2000" spc="-600" dirty="0">
                <a:solidFill>
                  <a:srgbClr val="60AEEE"/>
                </a:solidFill>
                <a:latin typeface="Consolas"/>
                <a:cs typeface="Consolas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is</a:t>
            </a:r>
            <a:r>
              <a:rPr sz="20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used</a:t>
            </a:r>
            <a:r>
              <a:rPr sz="20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20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specify</a:t>
            </a:r>
            <a:r>
              <a:rPr sz="20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0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descending</a:t>
            </a:r>
            <a:r>
              <a:rPr sz="2000" spc="-6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order.</a:t>
            </a:r>
            <a:endParaRPr sz="2000">
              <a:latin typeface="Microsoft Sans Serif"/>
              <a:cs typeface="Microsoft Sans Serif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0708" y="2394204"/>
            <a:ext cx="7898130" cy="4139946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9523793" y="2327465"/>
            <a:ext cx="2564765" cy="2282825"/>
            <a:chOff x="9523793" y="2327465"/>
            <a:chExt cx="2564765" cy="2282825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552432" y="2356103"/>
              <a:ext cx="2506979" cy="2225040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9538081" y="2341752"/>
              <a:ext cx="2536190" cy="2254250"/>
            </a:xfrm>
            <a:custGeom>
              <a:avLst/>
              <a:gdLst/>
              <a:ahLst/>
              <a:cxnLst/>
              <a:rect l="l" t="t" r="r" b="b"/>
              <a:pathLst>
                <a:path w="2536190" h="2254250">
                  <a:moveTo>
                    <a:pt x="204850" y="0"/>
                  </a:moveTo>
                  <a:lnTo>
                    <a:pt x="2330830" y="0"/>
                  </a:lnTo>
                  <a:lnTo>
                    <a:pt x="2371471" y="4191"/>
                  </a:lnTo>
                  <a:lnTo>
                    <a:pt x="2410205" y="16129"/>
                  </a:lnTo>
                  <a:lnTo>
                    <a:pt x="2445258" y="34925"/>
                  </a:lnTo>
                  <a:lnTo>
                    <a:pt x="2475611" y="60198"/>
                  </a:lnTo>
                  <a:lnTo>
                    <a:pt x="2500757" y="90932"/>
                  </a:lnTo>
                  <a:lnTo>
                    <a:pt x="2519553" y="125475"/>
                  </a:lnTo>
                  <a:lnTo>
                    <a:pt x="2531491" y="164337"/>
                  </a:lnTo>
                  <a:lnTo>
                    <a:pt x="2535682" y="204850"/>
                  </a:lnTo>
                  <a:lnTo>
                    <a:pt x="2535682" y="2049018"/>
                  </a:lnTo>
                  <a:lnTo>
                    <a:pt x="2531491" y="2089658"/>
                  </a:lnTo>
                  <a:lnTo>
                    <a:pt x="2519553" y="2128520"/>
                  </a:lnTo>
                  <a:lnTo>
                    <a:pt x="2500757" y="2163064"/>
                  </a:lnTo>
                  <a:lnTo>
                    <a:pt x="2475611" y="2193798"/>
                  </a:lnTo>
                  <a:lnTo>
                    <a:pt x="2445258" y="2218944"/>
                  </a:lnTo>
                  <a:lnTo>
                    <a:pt x="2410205" y="2237740"/>
                  </a:lnTo>
                  <a:lnTo>
                    <a:pt x="2371471" y="2249678"/>
                  </a:lnTo>
                  <a:lnTo>
                    <a:pt x="2330830" y="2253869"/>
                  </a:lnTo>
                  <a:lnTo>
                    <a:pt x="204850" y="2253869"/>
                  </a:lnTo>
                  <a:lnTo>
                    <a:pt x="164338" y="2249678"/>
                  </a:lnTo>
                  <a:lnTo>
                    <a:pt x="125475" y="2237740"/>
                  </a:lnTo>
                  <a:lnTo>
                    <a:pt x="90932" y="2218944"/>
                  </a:lnTo>
                  <a:lnTo>
                    <a:pt x="60198" y="2193798"/>
                  </a:lnTo>
                  <a:lnTo>
                    <a:pt x="34925" y="2163064"/>
                  </a:lnTo>
                  <a:lnTo>
                    <a:pt x="16255" y="2128520"/>
                  </a:lnTo>
                  <a:lnTo>
                    <a:pt x="4191" y="2089658"/>
                  </a:lnTo>
                  <a:lnTo>
                    <a:pt x="0" y="2049018"/>
                  </a:lnTo>
                  <a:lnTo>
                    <a:pt x="0" y="204850"/>
                  </a:lnTo>
                  <a:lnTo>
                    <a:pt x="4191" y="164337"/>
                  </a:lnTo>
                  <a:lnTo>
                    <a:pt x="16255" y="125475"/>
                  </a:lnTo>
                  <a:lnTo>
                    <a:pt x="34925" y="90932"/>
                  </a:lnTo>
                  <a:lnTo>
                    <a:pt x="60198" y="60198"/>
                  </a:lnTo>
                  <a:lnTo>
                    <a:pt x="90932" y="34925"/>
                  </a:lnTo>
                  <a:lnTo>
                    <a:pt x="125475" y="16256"/>
                  </a:lnTo>
                  <a:lnTo>
                    <a:pt x="164338" y="4191"/>
                  </a:lnTo>
                  <a:lnTo>
                    <a:pt x="204850" y="0"/>
                  </a:lnTo>
                  <a:close/>
                </a:path>
              </a:pathLst>
            </a:custGeom>
            <a:ln w="28575">
              <a:solidFill>
                <a:srgbClr val="12ABD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/>
          <p:nvPr/>
        </p:nvSpPr>
        <p:spPr>
          <a:xfrm>
            <a:off x="8412480" y="3186683"/>
            <a:ext cx="978535" cy="485140"/>
          </a:xfrm>
          <a:custGeom>
            <a:avLst/>
            <a:gdLst/>
            <a:ahLst/>
            <a:cxnLst/>
            <a:rect l="l" t="t" r="r" b="b"/>
            <a:pathLst>
              <a:path w="978534" h="485139">
                <a:moveTo>
                  <a:pt x="736092" y="0"/>
                </a:moveTo>
                <a:lnTo>
                  <a:pt x="736092" y="121157"/>
                </a:lnTo>
                <a:lnTo>
                  <a:pt x="0" y="121157"/>
                </a:lnTo>
                <a:lnTo>
                  <a:pt x="0" y="363474"/>
                </a:lnTo>
                <a:lnTo>
                  <a:pt x="736092" y="363474"/>
                </a:lnTo>
                <a:lnTo>
                  <a:pt x="736092" y="484631"/>
                </a:lnTo>
                <a:lnTo>
                  <a:pt x="978408" y="242315"/>
                </a:lnTo>
                <a:lnTo>
                  <a:pt x="736092" y="0"/>
                </a:lnTo>
                <a:close/>
              </a:path>
            </a:pathLst>
          </a:custGeom>
          <a:solidFill>
            <a:srgbClr val="12ABDB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28040" y="1339088"/>
            <a:ext cx="10833735" cy="3043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6600" b="1" spc="-125" dirty="0">
                <a:latin typeface="Arial"/>
                <a:cs typeface="Arial"/>
              </a:rPr>
              <a:t>LAUNCH</a:t>
            </a:r>
            <a:r>
              <a:rPr sz="6600" b="1" spc="-315" dirty="0">
                <a:latin typeface="Arial"/>
                <a:cs typeface="Arial"/>
              </a:rPr>
              <a:t> </a:t>
            </a:r>
            <a:r>
              <a:rPr sz="6600" b="1" spc="-270" dirty="0">
                <a:latin typeface="Arial"/>
                <a:cs typeface="Arial"/>
              </a:rPr>
              <a:t>SITES</a:t>
            </a:r>
            <a:r>
              <a:rPr sz="6600" b="1" spc="-250" dirty="0">
                <a:latin typeface="Arial"/>
                <a:cs typeface="Arial"/>
              </a:rPr>
              <a:t> </a:t>
            </a:r>
            <a:r>
              <a:rPr sz="6600" b="1" spc="-10" dirty="0">
                <a:latin typeface="Arial"/>
                <a:cs typeface="Arial"/>
              </a:rPr>
              <a:t>PROXIMITY </a:t>
            </a:r>
            <a:r>
              <a:rPr sz="6600" b="1" spc="-135" dirty="0">
                <a:latin typeface="Arial"/>
                <a:cs typeface="Arial"/>
              </a:rPr>
              <a:t>ANALYSIS</a:t>
            </a:r>
            <a:r>
              <a:rPr sz="6600" b="1" spc="-275" dirty="0">
                <a:latin typeface="Arial"/>
                <a:cs typeface="Arial"/>
              </a:rPr>
              <a:t> </a:t>
            </a:r>
            <a:r>
              <a:rPr sz="6600" b="1" spc="-405" dirty="0">
                <a:latin typeface="Arial"/>
                <a:cs typeface="Arial"/>
              </a:rPr>
              <a:t>–</a:t>
            </a:r>
            <a:r>
              <a:rPr sz="6600" b="1" spc="-250" dirty="0">
                <a:latin typeface="Arial"/>
                <a:cs typeface="Arial"/>
              </a:rPr>
              <a:t> </a:t>
            </a:r>
            <a:r>
              <a:rPr sz="6600" b="1" spc="-10" dirty="0">
                <a:solidFill>
                  <a:srgbClr val="12ABDB"/>
                </a:solidFill>
                <a:latin typeface="Arial"/>
                <a:cs typeface="Arial"/>
              </a:rPr>
              <a:t>FOLIUM </a:t>
            </a:r>
            <a:r>
              <a:rPr sz="6600" b="1" spc="-60" dirty="0">
                <a:solidFill>
                  <a:srgbClr val="12ABDB"/>
                </a:solidFill>
                <a:latin typeface="Arial"/>
                <a:cs typeface="Arial"/>
              </a:rPr>
              <a:t>INTERACTIVE</a:t>
            </a:r>
            <a:r>
              <a:rPr sz="6600" b="1" spc="-375" dirty="0">
                <a:solidFill>
                  <a:srgbClr val="12ABDB"/>
                </a:solidFill>
                <a:latin typeface="Arial"/>
                <a:cs typeface="Arial"/>
              </a:rPr>
              <a:t> </a:t>
            </a:r>
            <a:r>
              <a:rPr sz="6600" b="1" spc="-25" dirty="0">
                <a:solidFill>
                  <a:srgbClr val="12ABDB"/>
                </a:solidFill>
                <a:latin typeface="Arial"/>
                <a:cs typeface="Arial"/>
              </a:rPr>
              <a:t>MAP</a:t>
            </a:r>
            <a:endParaRPr sz="66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382797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400" spc="-20" dirty="0"/>
              <a:t>ALL</a:t>
            </a:r>
            <a:r>
              <a:rPr sz="2400" spc="-80" dirty="0"/>
              <a:t> </a:t>
            </a:r>
            <a:r>
              <a:rPr sz="2400" spc="-60" dirty="0"/>
              <a:t>LAUNCH</a:t>
            </a:r>
            <a:r>
              <a:rPr sz="2400" spc="-80" dirty="0"/>
              <a:t> </a:t>
            </a:r>
            <a:r>
              <a:rPr sz="2400" spc="-204" dirty="0"/>
              <a:t>SITES</a:t>
            </a:r>
            <a:r>
              <a:rPr sz="2400" spc="-85" dirty="0"/>
              <a:t> </a:t>
            </a:r>
            <a:r>
              <a:rPr sz="2400" dirty="0"/>
              <a:t>ON</a:t>
            </a:r>
            <a:r>
              <a:rPr sz="2400" spc="-75" dirty="0"/>
              <a:t> </a:t>
            </a:r>
            <a:r>
              <a:rPr sz="2400" dirty="0"/>
              <a:t>A</a:t>
            </a:r>
            <a:r>
              <a:rPr sz="2400" spc="-75" dirty="0"/>
              <a:t> </a:t>
            </a:r>
            <a:r>
              <a:rPr sz="2400" spc="-25" dirty="0"/>
              <a:t>MAP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0"/>
              </a:spcBef>
            </a:pPr>
            <a:fld id="{81D60167-4931-47E6-BA6A-407CBD079E47}" type="slidenum">
              <a:rPr spc="-25" dirty="0"/>
              <a:t>33</a:t>
            </a:fld>
            <a:endParaRPr spc="-25" dirty="0"/>
          </a:p>
        </p:txBody>
      </p:sp>
      <p:sp>
        <p:nvSpPr>
          <p:cNvPr id="3" name="object 3"/>
          <p:cNvSpPr txBox="1"/>
          <p:nvPr/>
        </p:nvSpPr>
        <p:spPr>
          <a:xfrm>
            <a:off x="392074" y="5014722"/>
            <a:ext cx="6024245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0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All</a:t>
            </a:r>
            <a:r>
              <a:rPr sz="2000" spc="-5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-75" dirty="0">
                <a:solidFill>
                  <a:srgbClr val="FFFFFF"/>
                </a:solidFill>
                <a:latin typeface="Microsoft Sans Serif"/>
                <a:cs typeface="Microsoft Sans Serif"/>
              </a:rPr>
              <a:t>SpaceX 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</a:t>
            </a:r>
            <a:r>
              <a:rPr sz="2000" spc="-6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sites</a:t>
            </a:r>
            <a:r>
              <a:rPr sz="2000" spc="-8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are</a:t>
            </a:r>
            <a:r>
              <a:rPr sz="2000" spc="-5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on</a:t>
            </a:r>
            <a:r>
              <a:rPr sz="20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coasts</a:t>
            </a:r>
            <a:r>
              <a:rPr sz="2000" spc="-9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2000" spc="-5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000" spc="-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United 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States</a:t>
            </a:r>
            <a:r>
              <a:rPr sz="20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 America,</a:t>
            </a:r>
            <a:r>
              <a:rPr sz="20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specifically</a:t>
            </a:r>
            <a:r>
              <a:rPr sz="20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Florida</a:t>
            </a:r>
            <a:r>
              <a:rPr sz="20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20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California.</a:t>
            </a:r>
            <a:endParaRPr sz="2000">
              <a:latin typeface="Microsoft Sans Serif"/>
              <a:cs typeface="Microsoft Sans Serif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613504" y="1207643"/>
            <a:ext cx="11467465" cy="5436870"/>
            <a:chOff x="359663" y="1203960"/>
            <a:chExt cx="11467465" cy="543687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9663" y="1203960"/>
              <a:ext cx="5505450" cy="305943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73596" y="1205484"/>
              <a:ext cx="5153406" cy="3057906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58355" y="4404360"/>
              <a:ext cx="1887474" cy="223647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891016" y="4413504"/>
              <a:ext cx="2935985" cy="2216658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4656963" y="2994024"/>
              <a:ext cx="6546850" cy="2633345"/>
            </a:xfrm>
            <a:custGeom>
              <a:avLst/>
              <a:gdLst/>
              <a:ahLst/>
              <a:cxnLst/>
              <a:rect l="l" t="t" r="r" b="b"/>
              <a:pathLst>
                <a:path w="6546850" h="2633345">
                  <a:moveTo>
                    <a:pt x="5616575" y="2614028"/>
                  </a:moveTo>
                  <a:lnTo>
                    <a:pt x="3418497" y="2264118"/>
                  </a:lnTo>
                  <a:lnTo>
                    <a:pt x="3418814" y="2262124"/>
                  </a:lnTo>
                  <a:lnTo>
                    <a:pt x="3423031" y="2235847"/>
                  </a:lnTo>
                  <a:lnTo>
                    <a:pt x="3341751" y="2261489"/>
                  </a:lnTo>
                  <a:lnTo>
                    <a:pt x="3410966" y="2311146"/>
                  </a:lnTo>
                  <a:lnTo>
                    <a:pt x="3415487" y="2282914"/>
                  </a:lnTo>
                  <a:lnTo>
                    <a:pt x="5613527" y="2632849"/>
                  </a:lnTo>
                  <a:lnTo>
                    <a:pt x="5616575" y="2614028"/>
                  </a:lnTo>
                  <a:close/>
                </a:path>
                <a:path w="6546850" h="2633345">
                  <a:moveTo>
                    <a:pt x="6116193" y="28829"/>
                  </a:moveTo>
                  <a:lnTo>
                    <a:pt x="6110541" y="26797"/>
                  </a:lnTo>
                  <a:lnTo>
                    <a:pt x="6036056" y="0"/>
                  </a:lnTo>
                  <a:lnTo>
                    <a:pt x="6039383" y="28308"/>
                  </a:lnTo>
                  <a:lnTo>
                    <a:pt x="0" y="743331"/>
                  </a:lnTo>
                  <a:lnTo>
                    <a:pt x="2286" y="762127"/>
                  </a:lnTo>
                  <a:lnTo>
                    <a:pt x="6041606" y="47218"/>
                  </a:lnTo>
                  <a:lnTo>
                    <a:pt x="6044946" y="75565"/>
                  </a:lnTo>
                  <a:lnTo>
                    <a:pt x="6116193" y="28829"/>
                  </a:lnTo>
                  <a:close/>
                </a:path>
                <a:path w="6546850" h="2633345">
                  <a:moveTo>
                    <a:pt x="6546850" y="265557"/>
                  </a:moveTo>
                  <a:lnTo>
                    <a:pt x="6529197" y="258445"/>
                  </a:lnTo>
                  <a:lnTo>
                    <a:pt x="5802947" y="2050719"/>
                  </a:lnTo>
                  <a:lnTo>
                    <a:pt x="5776468" y="2040001"/>
                  </a:lnTo>
                  <a:lnTo>
                    <a:pt x="5783199" y="2124964"/>
                  </a:lnTo>
                  <a:lnTo>
                    <a:pt x="5845784" y="2069719"/>
                  </a:lnTo>
                  <a:lnTo>
                    <a:pt x="5847080" y="2068576"/>
                  </a:lnTo>
                  <a:lnTo>
                    <a:pt x="5820626" y="2057882"/>
                  </a:lnTo>
                  <a:lnTo>
                    <a:pt x="6546850" y="265557"/>
                  </a:lnTo>
                  <a:close/>
                </a:path>
              </a:pathLst>
            </a:custGeom>
            <a:solidFill>
              <a:srgbClr val="006F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2074" y="495045"/>
            <a:ext cx="6843395" cy="382797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400" spc="-135" dirty="0"/>
              <a:t>SUCCESS/FAILED</a:t>
            </a:r>
            <a:r>
              <a:rPr sz="2400" spc="-55" dirty="0"/>
              <a:t> </a:t>
            </a:r>
            <a:r>
              <a:rPr sz="2400" spc="-114" dirty="0"/>
              <a:t>LAUNCHES</a:t>
            </a:r>
            <a:r>
              <a:rPr sz="2400" spc="-60" dirty="0"/>
              <a:t> </a:t>
            </a:r>
            <a:r>
              <a:rPr sz="2400" spc="-130" dirty="0"/>
              <a:t>FOR</a:t>
            </a:r>
            <a:r>
              <a:rPr sz="2400" spc="-60" dirty="0"/>
              <a:t> </a:t>
            </a:r>
            <a:r>
              <a:rPr sz="2400" spc="-125" dirty="0"/>
              <a:t>EACH</a:t>
            </a:r>
            <a:r>
              <a:rPr sz="2400" spc="-35" dirty="0"/>
              <a:t> </a:t>
            </a:r>
            <a:r>
              <a:rPr sz="2400" spc="-55" dirty="0"/>
              <a:t>SITE</a:t>
            </a:r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0"/>
              </a:spcBef>
            </a:pPr>
            <a:fld id="{81D60167-4931-47E6-BA6A-407CBD079E47}" type="slidenum">
              <a:rPr spc="-25" dirty="0"/>
              <a:t>34</a:t>
            </a:fld>
            <a:endParaRPr spc="-25" dirty="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695688" y="3997452"/>
            <a:ext cx="1968246" cy="2323338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327659" y="1511808"/>
            <a:ext cx="8259445" cy="4841240"/>
            <a:chOff x="327659" y="1511808"/>
            <a:chExt cx="8259445" cy="484124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7659" y="1511808"/>
              <a:ext cx="4818126" cy="224866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18731" y="4003547"/>
              <a:ext cx="1968246" cy="232181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686811" y="4579619"/>
              <a:ext cx="2449830" cy="177317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27659" y="4392168"/>
              <a:ext cx="1820418" cy="1953006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548754" y="2827527"/>
              <a:ext cx="6030595" cy="1760220"/>
            </a:xfrm>
            <a:custGeom>
              <a:avLst/>
              <a:gdLst/>
              <a:ahLst/>
              <a:cxnLst/>
              <a:rect l="l" t="t" r="r" b="b"/>
              <a:pathLst>
                <a:path w="6030595" h="1760220">
                  <a:moveTo>
                    <a:pt x="318960" y="3556"/>
                  </a:moveTo>
                  <a:lnTo>
                    <a:pt x="300228" y="0"/>
                  </a:lnTo>
                  <a:lnTo>
                    <a:pt x="28079" y="1461046"/>
                  </a:lnTo>
                  <a:lnTo>
                    <a:pt x="0" y="1455801"/>
                  </a:lnTo>
                  <a:lnTo>
                    <a:pt x="23507" y="1537716"/>
                  </a:lnTo>
                  <a:lnTo>
                    <a:pt x="69430" y="1477010"/>
                  </a:lnTo>
                  <a:lnTo>
                    <a:pt x="74917" y="1469771"/>
                  </a:lnTo>
                  <a:lnTo>
                    <a:pt x="46824" y="1464538"/>
                  </a:lnTo>
                  <a:lnTo>
                    <a:pt x="318960" y="3556"/>
                  </a:lnTo>
                  <a:close/>
                </a:path>
                <a:path w="6030595" h="1760220">
                  <a:moveTo>
                    <a:pt x="3466477" y="550418"/>
                  </a:moveTo>
                  <a:lnTo>
                    <a:pt x="3448443" y="544322"/>
                  </a:lnTo>
                  <a:lnTo>
                    <a:pt x="3058236" y="1684782"/>
                  </a:lnTo>
                  <a:lnTo>
                    <a:pt x="3031121" y="1675511"/>
                  </a:lnTo>
                  <a:lnTo>
                    <a:pt x="3042551" y="1759966"/>
                  </a:lnTo>
                  <a:lnTo>
                    <a:pt x="3100413" y="1702943"/>
                  </a:lnTo>
                  <a:lnTo>
                    <a:pt x="3103257" y="1700149"/>
                  </a:lnTo>
                  <a:lnTo>
                    <a:pt x="3076244" y="1690928"/>
                  </a:lnTo>
                  <a:lnTo>
                    <a:pt x="3466477" y="550418"/>
                  </a:lnTo>
                  <a:close/>
                </a:path>
                <a:path w="6030595" h="1760220">
                  <a:moveTo>
                    <a:pt x="6030595" y="1391158"/>
                  </a:moveTo>
                  <a:lnTo>
                    <a:pt x="6018936" y="1379093"/>
                  </a:lnTo>
                  <a:lnTo>
                    <a:pt x="5971425" y="1329944"/>
                  </a:lnTo>
                  <a:lnTo>
                    <a:pt x="5961964" y="1356842"/>
                  </a:lnTo>
                  <a:lnTo>
                    <a:pt x="3515118" y="495681"/>
                  </a:lnTo>
                  <a:lnTo>
                    <a:pt x="3508768" y="513715"/>
                  </a:lnTo>
                  <a:lnTo>
                    <a:pt x="5955627" y="1374876"/>
                  </a:lnTo>
                  <a:lnTo>
                    <a:pt x="5946152" y="1401826"/>
                  </a:lnTo>
                  <a:lnTo>
                    <a:pt x="6030595" y="1391158"/>
                  </a:lnTo>
                  <a:close/>
                </a:path>
              </a:pathLst>
            </a:custGeom>
            <a:solidFill>
              <a:srgbClr val="006F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9015730" y="4953965"/>
            <a:ext cx="25336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0" dirty="0">
                <a:solidFill>
                  <a:srgbClr val="12ABDB"/>
                </a:solidFill>
                <a:latin typeface="Cambria Math"/>
                <a:cs typeface="Cambria Math"/>
              </a:rPr>
              <a:t>=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595364" y="1893824"/>
            <a:ext cx="5034915" cy="20269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20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Launches</a:t>
            </a:r>
            <a:r>
              <a:rPr sz="2000" spc="-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have</a:t>
            </a:r>
            <a:r>
              <a:rPr sz="200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been</a:t>
            </a:r>
            <a:r>
              <a:rPr sz="2000" spc="-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grouped</a:t>
            </a:r>
            <a:r>
              <a:rPr sz="2000" spc="-6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into</a:t>
            </a:r>
            <a:r>
              <a:rPr sz="2000" spc="-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clusters, 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20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annotated</a:t>
            </a:r>
            <a:r>
              <a:rPr sz="20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with</a:t>
            </a:r>
            <a:r>
              <a:rPr sz="20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048904"/>
                </a:solidFill>
                <a:latin typeface="Microsoft Sans Serif"/>
                <a:cs typeface="Microsoft Sans Serif"/>
              </a:rPr>
              <a:t>green</a:t>
            </a:r>
            <a:r>
              <a:rPr sz="2000" spc="-35" dirty="0">
                <a:solidFill>
                  <a:srgbClr val="048904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048904"/>
                </a:solidFill>
                <a:latin typeface="Microsoft Sans Serif"/>
                <a:cs typeface="Microsoft Sans Serif"/>
              </a:rPr>
              <a:t>icons</a:t>
            </a:r>
            <a:r>
              <a:rPr sz="2000" spc="-50" dirty="0">
                <a:solidFill>
                  <a:srgbClr val="048904"/>
                </a:solidFill>
                <a:latin typeface="Microsoft Sans Serif"/>
                <a:cs typeface="Microsoft Sans Serif"/>
              </a:rPr>
              <a:t> </a:t>
            </a:r>
            <a:r>
              <a:rPr sz="20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for </a:t>
            </a:r>
            <a:r>
              <a:rPr sz="20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successful</a:t>
            </a:r>
            <a:r>
              <a:rPr sz="2000" spc="-1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launches,</a:t>
            </a:r>
            <a:r>
              <a:rPr sz="2000" spc="-8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2000" spc="-6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50" dirty="0">
                <a:solidFill>
                  <a:srgbClr val="FF0404"/>
                </a:solidFill>
                <a:latin typeface="Microsoft Sans Serif"/>
                <a:cs typeface="Microsoft Sans Serif"/>
              </a:rPr>
              <a:t>red</a:t>
            </a:r>
            <a:r>
              <a:rPr sz="2000" spc="-65" dirty="0">
                <a:solidFill>
                  <a:srgbClr val="FF0404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FF0404"/>
                </a:solidFill>
                <a:latin typeface="Microsoft Sans Serif"/>
                <a:cs typeface="Microsoft Sans Serif"/>
              </a:rPr>
              <a:t>icons</a:t>
            </a:r>
            <a:r>
              <a:rPr sz="2000" spc="-100" dirty="0">
                <a:solidFill>
                  <a:srgbClr val="FF0404"/>
                </a:solidFill>
                <a:latin typeface="Microsoft Sans Serif"/>
                <a:cs typeface="Microsoft Sans Serif"/>
              </a:rPr>
              <a:t> </a:t>
            </a:r>
            <a:r>
              <a:rPr sz="20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for</a:t>
            </a:r>
            <a:r>
              <a:rPr sz="2000" spc="-8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failed launches.</a:t>
            </a:r>
            <a:endParaRPr sz="2000" dirty="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1725"/>
              </a:spcBef>
            </a:pPr>
            <a:endParaRPr sz="2000" dirty="0">
              <a:latin typeface="Microsoft Sans Serif"/>
              <a:cs typeface="Microsoft Sans Serif"/>
            </a:endParaRPr>
          </a:p>
          <a:p>
            <a:pPr marL="59690" algn="ctr">
              <a:lnSpc>
                <a:spcPct val="100000"/>
              </a:lnSpc>
            </a:pPr>
            <a:r>
              <a:rPr sz="1800" spc="-160" dirty="0">
                <a:solidFill>
                  <a:srgbClr val="FFFFFF"/>
                </a:solidFill>
                <a:latin typeface="Microsoft Sans Serif"/>
                <a:cs typeface="Microsoft Sans Serif"/>
              </a:rPr>
              <a:t>CCAFS</a:t>
            </a:r>
            <a:r>
              <a:rPr sz="1800" spc="-6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spc="-155" dirty="0">
                <a:solidFill>
                  <a:srgbClr val="FFFFFF"/>
                </a:solidFill>
                <a:latin typeface="Microsoft Sans Serif"/>
                <a:cs typeface="Microsoft Sans Serif"/>
              </a:rPr>
              <a:t>SLC-</a:t>
            </a:r>
            <a:r>
              <a:rPr sz="1800" dirty="0">
                <a:solidFill>
                  <a:srgbClr val="FFFFFF"/>
                </a:solidFill>
                <a:latin typeface="Microsoft Sans Serif"/>
                <a:cs typeface="Microsoft Sans Serif"/>
              </a:rPr>
              <a:t>40</a:t>
            </a:r>
            <a:r>
              <a:rPr sz="18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18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spc="-160" dirty="0">
                <a:solidFill>
                  <a:srgbClr val="FFFFFF"/>
                </a:solidFill>
                <a:latin typeface="Microsoft Sans Serif"/>
                <a:cs typeface="Microsoft Sans Serif"/>
              </a:rPr>
              <a:t>CCAFS</a:t>
            </a:r>
            <a:r>
              <a:rPr sz="1800" spc="-6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spc="-110" dirty="0">
                <a:solidFill>
                  <a:srgbClr val="FFFFFF"/>
                </a:solidFill>
                <a:latin typeface="Microsoft Sans Serif"/>
                <a:cs typeface="Microsoft Sans Serif"/>
              </a:rPr>
              <a:t>LC-</a:t>
            </a:r>
            <a:r>
              <a:rPr sz="18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40</a:t>
            </a:r>
            <a:endParaRPr sz="1800" dirty="0">
              <a:latin typeface="Microsoft Sans Serif"/>
              <a:cs typeface="Microsoft Sans Serif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780535" y="4251705"/>
            <a:ext cx="12261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80" dirty="0">
                <a:solidFill>
                  <a:srgbClr val="FFFFFF"/>
                </a:solidFill>
                <a:latin typeface="Microsoft Sans Serif"/>
                <a:cs typeface="Microsoft Sans Serif"/>
              </a:rPr>
              <a:t>KSC</a:t>
            </a:r>
            <a:r>
              <a:rPr sz="18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spc="-114" dirty="0">
                <a:solidFill>
                  <a:srgbClr val="FFFFFF"/>
                </a:solidFill>
                <a:latin typeface="Microsoft Sans Serif"/>
                <a:cs typeface="Microsoft Sans Serif"/>
              </a:rPr>
              <a:t>LC-</a:t>
            </a:r>
            <a:r>
              <a:rPr sz="18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39A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16686" y="4046346"/>
            <a:ext cx="13595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60" dirty="0">
                <a:solidFill>
                  <a:srgbClr val="FFFFFF"/>
                </a:solidFill>
                <a:latin typeface="Microsoft Sans Serif"/>
                <a:cs typeface="Microsoft Sans Serif"/>
              </a:rPr>
              <a:t>VAFB</a:t>
            </a:r>
            <a:r>
              <a:rPr sz="18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spc="-155" dirty="0">
                <a:solidFill>
                  <a:srgbClr val="FFFFFF"/>
                </a:solidFill>
                <a:latin typeface="Microsoft Sans Serif"/>
                <a:cs typeface="Microsoft Sans Serif"/>
              </a:rPr>
              <a:t>SLC-</a:t>
            </a:r>
            <a:r>
              <a:rPr sz="18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4E</a:t>
            </a:r>
            <a:endParaRPr sz="18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382797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400" spc="-40" dirty="0"/>
              <a:t>PROXIMITY</a:t>
            </a:r>
            <a:r>
              <a:rPr sz="2400" spc="-90" dirty="0"/>
              <a:t> </a:t>
            </a:r>
            <a:r>
              <a:rPr sz="2400" spc="-80" dirty="0"/>
              <a:t>OF</a:t>
            </a:r>
            <a:r>
              <a:rPr sz="2400" spc="-90" dirty="0"/>
              <a:t> </a:t>
            </a:r>
            <a:r>
              <a:rPr sz="2400" spc="-60" dirty="0"/>
              <a:t>LAUNCH</a:t>
            </a:r>
            <a:r>
              <a:rPr sz="2400" spc="-95" dirty="0"/>
              <a:t> </a:t>
            </a:r>
            <a:r>
              <a:rPr sz="2400" spc="-204" dirty="0"/>
              <a:t>SITES</a:t>
            </a:r>
            <a:r>
              <a:rPr sz="2400" spc="-100" dirty="0"/>
              <a:t> </a:t>
            </a:r>
            <a:r>
              <a:rPr sz="2400" spc="-10" dirty="0"/>
              <a:t>TO</a:t>
            </a:r>
            <a:r>
              <a:rPr sz="2400" spc="-90" dirty="0"/>
              <a:t> </a:t>
            </a:r>
            <a:r>
              <a:rPr sz="2400" spc="-110" dirty="0"/>
              <a:t>OTHER </a:t>
            </a:r>
            <a:r>
              <a:rPr sz="2400" spc="-85" dirty="0"/>
              <a:t>POINTS</a:t>
            </a:r>
            <a:r>
              <a:rPr sz="2400" spc="-90" dirty="0"/>
              <a:t> </a:t>
            </a:r>
            <a:r>
              <a:rPr sz="2400" spc="-55" dirty="0"/>
              <a:t>OF</a:t>
            </a:r>
            <a:r>
              <a:rPr sz="2400" spc="-70" dirty="0"/>
              <a:t> </a:t>
            </a:r>
            <a:r>
              <a:rPr sz="2400" spc="-90" dirty="0"/>
              <a:t>INTEREST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0"/>
              </a:spcBef>
            </a:pPr>
            <a:fld id="{81D60167-4931-47E6-BA6A-407CBD079E47}" type="slidenum">
              <a:rPr spc="-25" dirty="0"/>
              <a:t>35</a:t>
            </a:fld>
            <a:endParaRPr spc="-25" dirty="0"/>
          </a:p>
        </p:txBody>
      </p:sp>
      <p:sp>
        <p:nvSpPr>
          <p:cNvPr id="4" name="object 4"/>
          <p:cNvSpPr txBox="1"/>
          <p:nvPr/>
        </p:nvSpPr>
        <p:spPr>
          <a:xfrm>
            <a:off x="7956550" y="1108531"/>
            <a:ext cx="3801745" cy="2098040"/>
          </a:xfrm>
          <a:prstGeom prst="rect">
            <a:avLst/>
          </a:prstGeom>
        </p:spPr>
        <p:txBody>
          <a:bodyPr vert="horz" wrap="square" lIns="0" tIns="882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95"/>
              </a:spcBef>
            </a:pP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Are</a:t>
            </a:r>
            <a:r>
              <a:rPr sz="12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</a:t>
            </a:r>
            <a:r>
              <a:rPr sz="12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sites</a:t>
            </a:r>
            <a:r>
              <a:rPr sz="12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sz="12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close</a:t>
            </a:r>
            <a:r>
              <a:rPr sz="12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proximity</a:t>
            </a:r>
            <a:r>
              <a:rPr sz="12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12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railways?</a:t>
            </a:r>
            <a:endParaRPr sz="1200" dirty="0">
              <a:latin typeface="Microsoft Sans Serif"/>
              <a:cs typeface="Microsoft Sans Serif"/>
            </a:endParaRPr>
          </a:p>
          <a:p>
            <a:pPr marL="354965" indent="-342265">
              <a:lnSpc>
                <a:spcPct val="100000"/>
              </a:lnSpc>
              <a:spcBef>
                <a:spcPts val="600"/>
              </a:spcBef>
              <a:buFont typeface="Arial MT"/>
              <a:buChar char="•"/>
              <a:tabLst>
                <a:tab pos="354965" algn="l"/>
              </a:tabLst>
            </a:pPr>
            <a:r>
              <a:rPr sz="1200" spc="-105" dirty="0">
                <a:solidFill>
                  <a:srgbClr val="12ABDB"/>
                </a:solidFill>
                <a:latin typeface="Microsoft Sans Serif"/>
                <a:cs typeface="Microsoft Sans Serif"/>
              </a:rPr>
              <a:t>YES.</a:t>
            </a:r>
            <a:r>
              <a:rPr sz="1200" spc="-15" dirty="0">
                <a:solidFill>
                  <a:srgbClr val="12ABDB"/>
                </a:solidFill>
                <a:latin typeface="Microsoft Sans Serif"/>
                <a:cs typeface="Microsoft Sans Serif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12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coastline</a:t>
            </a:r>
            <a:r>
              <a:rPr sz="12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is</a:t>
            </a:r>
            <a:r>
              <a:rPr sz="12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only</a:t>
            </a:r>
            <a:r>
              <a:rPr sz="12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0.87 km</a:t>
            </a:r>
            <a:r>
              <a:rPr sz="12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due</a:t>
            </a:r>
            <a:r>
              <a:rPr sz="12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East.</a:t>
            </a:r>
            <a:endParaRPr sz="1200" dirty="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Are</a:t>
            </a:r>
            <a:r>
              <a:rPr sz="12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</a:t>
            </a:r>
            <a:r>
              <a:rPr sz="12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sites</a:t>
            </a:r>
            <a:r>
              <a:rPr sz="12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sz="12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close</a:t>
            </a:r>
            <a:r>
              <a:rPr sz="12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proximity</a:t>
            </a:r>
            <a:r>
              <a:rPr sz="12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12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highways?</a:t>
            </a:r>
            <a:endParaRPr sz="1200" dirty="0">
              <a:latin typeface="Microsoft Sans Serif"/>
              <a:cs typeface="Microsoft Sans Serif"/>
            </a:endParaRPr>
          </a:p>
          <a:p>
            <a:pPr marL="12700" marR="238125" indent="342265">
              <a:lnSpc>
                <a:spcPct val="141700"/>
              </a:lnSpc>
              <a:buFont typeface="Arial MT"/>
              <a:buChar char="•"/>
              <a:tabLst>
                <a:tab pos="354965" algn="l"/>
              </a:tabLst>
            </a:pPr>
            <a:r>
              <a:rPr sz="1200" spc="-105" dirty="0">
                <a:solidFill>
                  <a:srgbClr val="12ABDB"/>
                </a:solidFill>
                <a:latin typeface="Microsoft Sans Serif"/>
                <a:cs typeface="Microsoft Sans Serif"/>
              </a:rPr>
              <a:t>YES.</a:t>
            </a:r>
            <a:r>
              <a:rPr sz="1200" spc="-5" dirty="0">
                <a:solidFill>
                  <a:srgbClr val="12ABDB"/>
                </a:solidFill>
                <a:latin typeface="Microsoft Sans Serif"/>
                <a:cs typeface="Microsoft Sans Serif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12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nearest</a:t>
            </a:r>
            <a:r>
              <a:rPr sz="12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highway</a:t>
            </a:r>
            <a:r>
              <a:rPr sz="12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is</a:t>
            </a:r>
            <a:r>
              <a:rPr sz="12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only</a:t>
            </a:r>
            <a:r>
              <a:rPr sz="12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0.59km</a:t>
            </a:r>
            <a:r>
              <a:rPr sz="12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away.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Are</a:t>
            </a:r>
            <a:r>
              <a:rPr sz="12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</a:t>
            </a:r>
            <a:r>
              <a:rPr sz="12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sites</a:t>
            </a:r>
            <a:r>
              <a:rPr sz="12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sz="12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close</a:t>
            </a:r>
            <a:r>
              <a:rPr sz="12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proximity</a:t>
            </a:r>
            <a:r>
              <a:rPr sz="12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12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railways?</a:t>
            </a:r>
            <a:endParaRPr sz="1200" dirty="0">
              <a:latin typeface="Microsoft Sans Serif"/>
              <a:cs typeface="Microsoft Sans Serif"/>
            </a:endParaRPr>
          </a:p>
          <a:p>
            <a:pPr marL="354965" indent="-342265">
              <a:lnSpc>
                <a:spcPct val="100000"/>
              </a:lnSpc>
              <a:spcBef>
                <a:spcPts val="600"/>
              </a:spcBef>
              <a:buFont typeface="Arial MT"/>
              <a:buChar char="•"/>
              <a:tabLst>
                <a:tab pos="354965" algn="l"/>
              </a:tabLst>
            </a:pPr>
            <a:r>
              <a:rPr sz="1200" spc="-105" dirty="0">
                <a:solidFill>
                  <a:srgbClr val="12ABDB"/>
                </a:solidFill>
                <a:latin typeface="Microsoft Sans Serif"/>
                <a:cs typeface="Microsoft Sans Serif"/>
              </a:rPr>
              <a:t>YES.</a:t>
            </a:r>
            <a:r>
              <a:rPr sz="1200" spc="-10" dirty="0">
                <a:solidFill>
                  <a:srgbClr val="12ABDB"/>
                </a:solidFill>
                <a:latin typeface="Microsoft Sans Serif"/>
                <a:cs typeface="Microsoft Sans Serif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12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nearest</a:t>
            </a:r>
            <a:r>
              <a:rPr sz="12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railway</a:t>
            </a:r>
            <a:r>
              <a:rPr sz="12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is</a:t>
            </a:r>
            <a:r>
              <a:rPr sz="12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only</a:t>
            </a:r>
            <a:r>
              <a:rPr sz="12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1.29</a:t>
            </a:r>
            <a:r>
              <a:rPr sz="12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km</a:t>
            </a:r>
            <a:r>
              <a:rPr sz="12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away.</a:t>
            </a:r>
            <a:endParaRPr sz="1200" dirty="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Do launch</a:t>
            </a:r>
            <a:r>
              <a:rPr sz="12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sites</a:t>
            </a:r>
            <a:r>
              <a:rPr sz="12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keep</a:t>
            </a:r>
            <a:r>
              <a:rPr sz="12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certain</a:t>
            </a:r>
            <a:r>
              <a:rPr sz="12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distance</a:t>
            </a:r>
            <a:r>
              <a:rPr sz="12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away </a:t>
            </a:r>
            <a:r>
              <a:rPr sz="12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from</a:t>
            </a:r>
            <a:r>
              <a:rPr sz="12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cities?</a:t>
            </a:r>
            <a:endParaRPr sz="1200" dirty="0">
              <a:latin typeface="Microsoft Sans Serif"/>
              <a:cs typeface="Microsoft Sans Serif"/>
            </a:endParaRPr>
          </a:p>
          <a:p>
            <a:pPr marL="354965" indent="-342265">
              <a:lnSpc>
                <a:spcPct val="100000"/>
              </a:lnSpc>
              <a:spcBef>
                <a:spcPts val="600"/>
              </a:spcBef>
              <a:buFont typeface="Arial MT"/>
              <a:buChar char="•"/>
              <a:tabLst>
                <a:tab pos="354965" algn="l"/>
              </a:tabLst>
            </a:pPr>
            <a:r>
              <a:rPr sz="1200" spc="-105" dirty="0">
                <a:solidFill>
                  <a:srgbClr val="12ABDB"/>
                </a:solidFill>
                <a:latin typeface="Microsoft Sans Serif"/>
                <a:cs typeface="Microsoft Sans Serif"/>
              </a:rPr>
              <a:t>YES.</a:t>
            </a:r>
            <a:r>
              <a:rPr sz="1200" spc="-10" dirty="0">
                <a:solidFill>
                  <a:srgbClr val="12ABDB"/>
                </a:solidFill>
                <a:latin typeface="Microsoft Sans Serif"/>
                <a:cs typeface="Microsoft Sans Serif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12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nearest</a:t>
            </a:r>
            <a:r>
              <a:rPr sz="12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city</a:t>
            </a:r>
            <a:r>
              <a:rPr sz="12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is</a:t>
            </a:r>
            <a:r>
              <a:rPr sz="12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51.74 km</a:t>
            </a:r>
            <a:r>
              <a:rPr sz="12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away.</a:t>
            </a:r>
            <a:endParaRPr sz="1200" dirty="0">
              <a:latin typeface="Microsoft Sans Serif"/>
              <a:cs typeface="Microsoft Sans Serif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4340" y="3320796"/>
            <a:ext cx="7084314" cy="2955797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843266" y="3349221"/>
            <a:ext cx="3914394" cy="2955798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683252" y="1200911"/>
            <a:ext cx="2823209" cy="1959102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558190" y="1197102"/>
            <a:ext cx="3503929" cy="1000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Using</a:t>
            </a:r>
            <a:r>
              <a:rPr sz="16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16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-150" dirty="0">
                <a:solidFill>
                  <a:srgbClr val="12ABDB"/>
                </a:solidFill>
                <a:latin typeface="Microsoft Sans Serif"/>
                <a:cs typeface="Microsoft Sans Serif"/>
              </a:rPr>
              <a:t>CCAFS</a:t>
            </a:r>
            <a:r>
              <a:rPr sz="1600" spc="5" dirty="0">
                <a:solidFill>
                  <a:srgbClr val="12ABDB"/>
                </a:solidFill>
                <a:latin typeface="Microsoft Sans Serif"/>
                <a:cs typeface="Microsoft Sans Serif"/>
              </a:rPr>
              <a:t> </a:t>
            </a:r>
            <a:r>
              <a:rPr sz="1600" spc="-135" dirty="0">
                <a:solidFill>
                  <a:srgbClr val="12ABDB"/>
                </a:solidFill>
                <a:latin typeface="Microsoft Sans Serif"/>
                <a:cs typeface="Microsoft Sans Serif"/>
              </a:rPr>
              <a:t>SLC-</a:t>
            </a:r>
            <a:r>
              <a:rPr sz="1600" dirty="0">
                <a:solidFill>
                  <a:srgbClr val="12ABDB"/>
                </a:solidFill>
                <a:latin typeface="Microsoft Sans Serif"/>
                <a:cs typeface="Microsoft Sans Serif"/>
              </a:rPr>
              <a:t>40</a:t>
            </a:r>
            <a:r>
              <a:rPr sz="1600" spc="-15" dirty="0">
                <a:solidFill>
                  <a:srgbClr val="12ABDB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</a:t>
            </a:r>
            <a:r>
              <a:rPr sz="16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site</a:t>
            </a:r>
            <a:r>
              <a:rPr sz="16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as </a:t>
            </a: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an</a:t>
            </a:r>
            <a:r>
              <a:rPr sz="16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example</a:t>
            </a:r>
            <a:r>
              <a:rPr sz="16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site,</a:t>
            </a:r>
            <a:r>
              <a:rPr sz="16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we</a:t>
            </a:r>
            <a:r>
              <a:rPr sz="16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can</a:t>
            </a:r>
            <a:r>
              <a:rPr sz="16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understand </a:t>
            </a: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more</a:t>
            </a:r>
            <a:r>
              <a:rPr sz="16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about</a:t>
            </a:r>
            <a:r>
              <a:rPr sz="16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placement</a:t>
            </a:r>
            <a:r>
              <a:rPr sz="160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16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 sites.</a:t>
            </a:r>
            <a:endParaRPr sz="16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28040" y="2344623"/>
            <a:ext cx="11084560" cy="203771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600" b="1" spc="-60" dirty="0">
                <a:latin typeface="Arial"/>
                <a:cs typeface="Arial"/>
              </a:rPr>
              <a:t>INTERACTIVE</a:t>
            </a:r>
            <a:r>
              <a:rPr sz="6600" b="1" spc="-375" dirty="0">
                <a:latin typeface="Arial"/>
                <a:cs typeface="Arial"/>
              </a:rPr>
              <a:t> </a:t>
            </a:r>
            <a:r>
              <a:rPr sz="6600" b="1" spc="-70" dirty="0">
                <a:latin typeface="Arial"/>
                <a:cs typeface="Arial"/>
              </a:rPr>
              <a:t>DASHBOARD</a:t>
            </a:r>
            <a:endParaRPr sz="6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6600" b="1" dirty="0">
                <a:latin typeface="Arial"/>
                <a:cs typeface="Arial"/>
              </a:rPr>
              <a:t>-</a:t>
            </a:r>
            <a:r>
              <a:rPr sz="6600" b="1" spc="-235" dirty="0">
                <a:latin typeface="Arial"/>
                <a:cs typeface="Arial"/>
              </a:rPr>
              <a:t> </a:t>
            </a:r>
            <a:r>
              <a:rPr sz="6600" b="1" spc="-125" dirty="0">
                <a:solidFill>
                  <a:srgbClr val="12ABDB"/>
                </a:solidFill>
                <a:latin typeface="Arial"/>
                <a:cs typeface="Arial"/>
              </a:rPr>
              <a:t>PLOTLY</a:t>
            </a:r>
            <a:r>
              <a:rPr sz="6600" b="1" spc="-275" dirty="0">
                <a:solidFill>
                  <a:srgbClr val="12ABDB"/>
                </a:solidFill>
                <a:latin typeface="Arial"/>
                <a:cs typeface="Arial"/>
              </a:rPr>
              <a:t> </a:t>
            </a:r>
            <a:r>
              <a:rPr sz="6600" b="1" spc="-20" dirty="0">
                <a:solidFill>
                  <a:srgbClr val="12ABDB"/>
                </a:solidFill>
                <a:latin typeface="Arial"/>
                <a:cs typeface="Arial"/>
              </a:rPr>
              <a:t>DASH</a:t>
            </a:r>
            <a:endParaRPr sz="6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9663" y="1423416"/>
            <a:ext cx="8064246" cy="468401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92074" y="495045"/>
            <a:ext cx="6319520" cy="382797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400" spc="-60" dirty="0"/>
              <a:t>LAUNCH</a:t>
            </a:r>
            <a:r>
              <a:rPr sz="2400" spc="-90" dirty="0"/>
              <a:t> </a:t>
            </a:r>
            <a:r>
              <a:rPr sz="2400" spc="-260" dirty="0"/>
              <a:t>SUCCESS</a:t>
            </a:r>
            <a:r>
              <a:rPr sz="2400" spc="-95" dirty="0"/>
              <a:t> </a:t>
            </a:r>
            <a:r>
              <a:rPr sz="2400" spc="-70" dirty="0"/>
              <a:t>COUNT</a:t>
            </a:r>
            <a:r>
              <a:rPr sz="2400" spc="-95" dirty="0"/>
              <a:t> </a:t>
            </a:r>
            <a:r>
              <a:rPr sz="2400" spc="-130" dirty="0"/>
              <a:t>FOR</a:t>
            </a:r>
            <a:r>
              <a:rPr sz="2400" spc="-90" dirty="0"/>
              <a:t> </a:t>
            </a:r>
            <a:r>
              <a:rPr sz="2400" spc="-20" dirty="0"/>
              <a:t>ALL</a:t>
            </a:r>
            <a:r>
              <a:rPr sz="2400" spc="-85" dirty="0"/>
              <a:t> </a:t>
            </a:r>
            <a:r>
              <a:rPr sz="2400" spc="-114" dirty="0"/>
              <a:t>SITES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845543" y="6559026"/>
            <a:ext cx="141605" cy="140335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sz="800" spc="-25" dirty="0">
                <a:solidFill>
                  <a:srgbClr val="A6A6A6"/>
                </a:solidFill>
                <a:latin typeface="Microsoft Sans Serif"/>
                <a:cs typeface="Microsoft Sans Serif"/>
              </a:rPr>
              <a:t>39</a:t>
            </a:r>
            <a:endParaRPr sz="8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604631" y="3132836"/>
            <a:ext cx="3196590" cy="12452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20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0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</a:t>
            </a:r>
            <a:r>
              <a:rPr sz="20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site</a:t>
            </a:r>
            <a:r>
              <a:rPr sz="20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-200" dirty="0">
                <a:solidFill>
                  <a:srgbClr val="12ABDB"/>
                </a:solidFill>
                <a:latin typeface="Microsoft Sans Serif"/>
                <a:cs typeface="Microsoft Sans Serif"/>
              </a:rPr>
              <a:t>KSC</a:t>
            </a:r>
            <a:r>
              <a:rPr sz="2000" spc="-30" dirty="0">
                <a:solidFill>
                  <a:srgbClr val="12ABDB"/>
                </a:solidFill>
                <a:latin typeface="Microsoft Sans Serif"/>
                <a:cs typeface="Microsoft Sans Serif"/>
              </a:rPr>
              <a:t> </a:t>
            </a:r>
            <a:r>
              <a:rPr sz="2000" spc="-120" dirty="0">
                <a:solidFill>
                  <a:srgbClr val="12ABDB"/>
                </a:solidFill>
                <a:latin typeface="Microsoft Sans Serif"/>
                <a:cs typeface="Microsoft Sans Serif"/>
              </a:rPr>
              <a:t>LC-</a:t>
            </a:r>
            <a:r>
              <a:rPr sz="2000" dirty="0">
                <a:solidFill>
                  <a:srgbClr val="12ABDB"/>
                </a:solidFill>
                <a:latin typeface="Microsoft Sans Serif"/>
                <a:cs typeface="Microsoft Sans Serif"/>
              </a:rPr>
              <a:t>39</a:t>
            </a:r>
            <a:r>
              <a:rPr sz="2000" spc="-45" dirty="0">
                <a:solidFill>
                  <a:srgbClr val="12ABDB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12ABDB"/>
                </a:solidFill>
                <a:latin typeface="Microsoft Sans Serif"/>
                <a:cs typeface="Microsoft Sans Serif"/>
              </a:rPr>
              <a:t>A 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had</a:t>
            </a:r>
            <a:r>
              <a:rPr sz="2000" spc="-6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000" spc="-9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most</a:t>
            </a:r>
            <a:r>
              <a:rPr sz="2000" spc="-8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successful </a:t>
            </a:r>
            <a:r>
              <a:rPr sz="20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launches,</a:t>
            </a:r>
            <a:r>
              <a:rPr sz="2000" spc="-8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with</a:t>
            </a:r>
            <a:r>
              <a:rPr sz="2000" spc="-8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41.7%</a:t>
            </a:r>
            <a:r>
              <a:rPr sz="2000" spc="-9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2000" spc="-6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200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total</a:t>
            </a:r>
            <a:r>
              <a:rPr sz="2000" spc="-9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successful</a:t>
            </a:r>
            <a:r>
              <a:rPr sz="2000" spc="-9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launches.</a:t>
            </a:r>
            <a:endParaRPr sz="20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2074" y="138430"/>
            <a:ext cx="10449560" cy="417422"/>
          </a:xfrm>
          <a:prstGeom prst="rect">
            <a:avLst/>
          </a:prstGeom>
        </p:spPr>
        <p:txBody>
          <a:bodyPr vert="horz" wrap="square" lIns="0" tIns="57785" rIns="0" bIns="0" rtlCol="0">
            <a:spAutoFit/>
          </a:bodyPr>
          <a:lstStyle/>
          <a:p>
            <a:pPr marL="12700" marR="5080">
              <a:lnSpc>
                <a:spcPts val="2810"/>
              </a:lnSpc>
              <a:spcBef>
                <a:spcPts val="455"/>
              </a:spcBef>
            </a:pPr>
            <a:r>
              <a:rPr sz="2400" spc="-105" dirty="0"/>
              <a:t>PIE</a:t>
            </a:r>
            <a:r>
              <a:rPr sz="2400" spc="-90" dirty="0"/>
              <a:t> </a:t>
            </a:r>
            <a:r>
              <a:rPr sz="2400" spc="-114" dirty="0"/>
              <a:t>CHART</a:t>
            </a:r>
            <a:r>
              <a:rPr sz="2400" spc="-95" dirty="0"/>
              <a:t> </a:t>
            </a:r>
            <a:r>
              <a:rPr sz="2400" spc="-130" dirty="0"/>
              <a:t>FOR</a:t>
            </a:r>
            <a:r>
              <a:rPr sz="2400" spc="-95" dirty="0"/>
              <a:t> </a:t>
            </a:r>
            <a:r>
              <a:rPr sz="2400" spc="-110" dirty="0"/>
              <a:t>THE</a:t>
            </a:r>
            <a:r>
              <a:rPr sz="2400" spc="-75" dirty="0"/>
              <a:t> </a:t>
            </a:r>
            <a:r>
              <a:rPr sz="2400" spc="-40" dirty="0"/>
              <a:t>LAUNCH</a:t>
            </a:r>
            <a:r>
              <a:rPr sz="2400" spc="-100" dirty="0"/>
              <a:t> </a:t>
            </a:r>
            <a:r>
              <a:rPr sz="2400" spc="-165" dirty="0"/>
              <a:t>SITE</a:t>
            </a:r>
            <a:r>
              <a:rPr sz="2400" spc="-100" dirty="0"/>
              <a:t> </a:t>
            </a:r>
            <a:r>
              <a:rPr sz="2400" dirty="0"/>
              <a:t>WITH</a:t>
            </a:r>
            <a:r>
              <a:rPr sz="2400" spc="-90" dirty="0"/>
              <a:t> </a:t>
            </a:r>
            <a:r>
              <a:rPr sz="2400" spc="-140" dirty="0"/>
              <a:t>HIGHEST</a:t>
            </a:r>
            <a:r>
              <a:rPr sz="2400" spc="-75" dirty="0"/>
              <a:t> </a:t>
            </a:r>
            <a:r>
              <a:rPr sz="2400" spc="-45" dirty="0"/>
              <a:t>LAUNCH</a:t>
            </a:r>
            <a:r>
              <a:rPr sz="2400" spc="-120" dirty="0"/>
              <a:t> </a:t>
            </a:r>
            <a:r>
              <a:rPr sz="2400" spc="-270" dirty="0"/>
              <a:t>SUCCESS </a:t>
            </a:r>
            <a:r>
              <a:rPr sz="2400" spc="-10" dirty="0"/>
              <a:t>RATIO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0"/>
              </a:spcBef>
            </a:pPr>
            <a:fld id="{81D60167-4931-47E6-BA6A-407CBD079E47}" type="slidenum">
              <a:rPr spc="-25" dirty="0"/>
              <a:t>38</a:t>
            </a:fld>
            <a:endParaRPr spc="-25" dirty="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4236" y="1423416"/>
            <a:ext cx="8062722" cy="4784598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8604631" y="3132836"/>
            <a:ext cx="3196590" cy="12452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20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0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</a:t>
            </a:r>
            <a:r>
              <a:rPr sz="20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site</a:t>
            </a:r>
            <a:r>
              <a:rPr sz="20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-200" dirty="0">
                <a:solidFill>
                  <a:srgbClr val="12ABDB"/>
                </a:solidFill>
                <a:latin typeface="Microsoft Sans Serif"/>
                <a:cs typeface="Microsoft Sans Serif"/>
              </a:rPr>
              <a:t>KSC</a:t>
            </a:r>
            <a:r>
              <a:rPr sz="2000" spc="-30" dirty="0">
                <a:solidFill>
                  <a:srgbClr val="12ABDB"/>
                </a:solidFill>
                <a:latin typeface="Microsoft Sans Serif"/>
                <a:cs typeface="Microsoft Sans Serif"/>
              </a:rPr>
              <a:t> </a:t>
            </a:r>
            <a:r>
              <a:rPr sz="2000" spc="-120" dirty="0">
                <a:solidFill>
                  <a:srgbClr val="12ABDB"/>
                </a:solidFill>
                <a:latin typeface="Microsoft Sans Serif"/>
                <a:cs typeface="Microsoft Sans Serif"/>
              </a:rPr>
              <a:t>LC-</a:t>
            </a:r>
            <a:r>
              <a:rPr sz="2000" dirty="0">
                <a:solidFill>
                  <a:srgbClr val="12ABDB"/>
                </a:solidFill>
                <a:latin typeface="Microsoft Sans Serif"/>
                <a:cs typeface="Microsoft Sans Serif"/>
              </a:rPr>
              <a:t>39</a:t>
            </a:r>
            <a:r>
              <a:rPr sz="2000" spc="-45" dirty="0">
                <a:solidFill>
                  <a:srgbClr val="12ABDB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12ABDB"/>
                </a:solidFill>
                <a:latin typeface="Microsoft Sans Serif"/>
                <a:cs typeface="Microsoft Sans Serif"/>
              </a:rPr>
              <a:t>A 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also</a:t>
            </a:r>
            <a:r>
              <a:rPr sz="20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had</a:t>
            </a:r>
            <a:r>
              <a:rPr sz="20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0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highest</a:t>
            </a:r>
            <a:r>
              <a:rPr sz="2000" spc="-5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rate</a:t>
            </a:r>
            <a:r>
              <a:rPr sz="20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of </a:t>
            </a:r>
            <a:r>
              <a:rPr sz="20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successful</a:t>
            </a:r>
            <a:r>
              <a:rPr sz="2000" spc="-1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launches,</a:t>
            </a:r>
            <a:r>
              <a:rPr sz="2000" spc="-8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with</a:t>
            </a:r>
            <a:r>
              <a:rPr sz="2000" spc="-9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a </a:t>
            </a:r>
            <a:r>
              <a:rPr sz="20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76.9%</a:t>
            </a:r>
            <a:r>
              <a:rPr sz="2000" spc="-8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-65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</a:t>
            </a:r>
            <a:r>
              <a:rPr sz="2000" spc="-1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rate.</a:t>
            </a:r>
            <a:endParaRPr sz="20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220711" y="986027"/>
            <a:ext cx="4749800" cy="2673985"/>
            <a:chOff x="7220711" y="986027"/>
            <a:chExt cx="4749800" cy="267398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319771" y="1085087"/>
              <a:ext cx="4650485" cy="257479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7220711" y="986027"/>
              <a:ext cx="288290" cy="288290"/>
            </a:xfrm>
            <a:custGeom>
              <a:avLst/>
              <a:gdLst/>
              <a:ahLst/>
              <a:cxnLst/>
              <a:rect l="l" t="t" r="r" b="b"/>
              <a:pathLst>
                <a:path w="288290" h="288290">
                  <a:moveTo>
                    <a:pt x="144018" y="0"/>
                  </a:moveTo>
                  <a:lnTo>
                    <a:pt x="98511" y="7345"/>
                  </a:lnTo>
                  <a:lnTo>
                    <a:pt x="58978" y="27797"/>
                  </a:lnTo>
                  <a:lnTo>
                    <a:pt x="27797" y="58978"/>
                  </a:lnTo>
                  <a:lnTo>
                    <a:pt x="7345" y="98511"/>
                  </a:lnTo>
                  <a:lnTo>
                    <a:pt x="0" y="144018"/>
                  </a:lnTo>
                  <a:lnTo>
                    <a:pt x="7345" y="189524"/>
                  </a:lnTo>
                  <a:lnTo>
                    <a:pt x="27797" y="229057"/>
                  </a:lnTo>
                  <a:lnTo>
                    <a:pt x="58978" y="260238"/>
                  </a:lnTo>
                  <a:lnTo>
                    <a:pt x="98511" y="280690"/>
                  </a:lnTo>
                  <a:lnTo>
                    <a:pt x="144018" y="288036"/>
                  </a:lnTo>
                  <a:lnTo>
                    <a:pt x="189524" y="280690"/>
                  </a:lnTo>
                  <a:lnTo>
                    <a:pt x="229057" y="260238"/>
                  </a:lnTo>
                  <a:lnTo>
                    <a:pt x="260238" y="229057"/>
                  </a:lnTo>
                  <a:lnTo>
                    <a:pt x="280690" y="189524"/>
                  </a:lnTo>
                  <a:lnTo>
                    <a:pt x="288036" y="144018"/>
                  </a:lnTo>
                  <a:lnTo>
                    <a:pt x="280690" y="98511"/>
                  </a:lnTo>
                  <a:lnTo>
                    <a:pt x="260238" y="58978"/>
                  </a:lnTo>
                  <a:lnTo>
                    <a:pt x="229057" y="27797"/>
                  </a:lnTo>
                  <a:lnTo>
                    <a:pt x="189524" y="7345"/>
                  </a:lnTo>
                  <a:lnTo>
                    <a:pt x="144018" y="0"/>
                  </a:lnTo>
                  <a:close/>
                </a:path>
              </a:pathLst>
            </a:custGeom>
            <a:solidFill>
              <a:srgbClr val="006F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7229346" y="3976601"/>
            <a:ext cx="4740910" cy="2675890"/>
            <a:chOff x="7252716" y="3750564"/>
            <a:chExt cx="4740910" cy="2675890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351776" y="3849624"/>
              <a:ext cx="4641341" cy="2576322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7252716" y="3750564"/>
              <a:ext cx="288290" cy="288290"/>
            </a:xfrm>
            <a:custGeom>
              <a:avLst/>
              <a:gdLst/>
              <a:ahLst/>
              <a:cxnLst/>
              <a:rect l="l" t="t" r="r" b="b"/>
              <a:pathLst>
                <a:path w="288290" h="288289">
                  <a:moveTo>
                    <a:pt x="144017" y="0"/>
                  </a:moveTo>
                  <a:lnTo>
                    <a:pt x="98511" y="7345"/>
                  </a:lnTo>
                  <a:lnTo>
                    <a:pt x="58978" y="27797"/>
                  </a:lnTo>
                  <a:lnTo>
                    <a:pt x="27797" y="58978"/>
                  </a:lnTo>
                  <a:lnTo>
                    <a:pt x="7345" y="98511"/>
                  </a:lnTo>
                  <a:lnTo>
                    <a:pt x="0" y="144018"/>
                  </a:lnTo>
                  <a:lnTo>
                    <a:pt x="7345" y="189524"/>
                  </a:lnTo>
                  <a:lnTo>
                    <a:pt x="27797" y="229057"/>
                  </a:lnTo>
                  <a:lnTo>
                    <a:pt x="58978" y="260238"/>
                  </a:lnTo>
                  <a:lnTo>
                    <a:pt x="98511" y="280690"/>
                  </a:lnTo>
                  <a:lnTo>
                    <a:pt x="144017" y="288036"/>
                  </a:lnTo>
                  <a:lnTo>
                    <a:pt x="189524" y="280690"/>
                  </a:lnTo>
                  <a:lnTo>
                    <a:pt x="229057" y="260238"/>
                  </a:lnTo>
                  <a:lnTo>
                    <a:pt x="260238" y="229057"/>
                  </a:lnTo>
                  <a:lnTo>
                    <a:pt x="280690" y="189524"/>
                  </a:lnTo>
                  <a:lnTo>
                    <a:pt x="288035" y="144018"/>
                  </a:lnTo>
                  <a:lnTo>
                    <a:pt x="280690" y="98511"/>
                  </a:lnTo>
                  <a:lnTo>
                    <a:pt x="260238" y="58978"/>
                  </a:lnTo>
                  <a:lnTo>
                    <a:pt x="229057" y="27797"/>
                  </a:lnTo>
                  <a:lnTo>
                    <a:pt x="189524" y="7345"/>
                  </a:lnTo>
                  <a:lnTo>
                    <a:pt x="144017" y="0"/>
                  </a:lnTo>
                  <a:close/>
                </a:path>
              </a:pathLst>
            </a:custGeom>
            <a:solidFill>
              <a:srgbClr val="006F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392074" y="495045"/>
            <a:ext cx="9927590" cy="382797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400" spc="-60" dirty="0"/>
              <a:t>LAUNCH</a:t>
            </a:r>
            <a:r>
              <a:rPr sz="2400" spc="-90" dirty="0"/>
              <a:t> </a:t>
            </a:r>
            <a:r>
              <a:rPr sz="2400" spc="-60" dirty="0"/>
              <a:t>OUTCOME</a:t>
            </a:r>
            <a:r>
              <a:rPr sz="2400" spc="-100" dirty="0"/>
              <a:t> </a:t>
            </a:r>
            <a:r>
              <a:rPr sz="2400" spc="-120" dirty="0"/>
              <a:t>VS.</a:t>
            </a:r>
            <a:r>
              <a:rPr sz="2400" spc="-90" dirty="0"/>
              <a:t> </a:t>
            </a:r>
            <a:r>
              <a:rPr sz="2400" spc="-35" dirty="0"/>
              <a:t>PAYLOAD</a:t>
            </a:r>
            <a:r>
              <a:rPr sz="2400" spc="-100" dirty="0"/>
              <a:t> </a:t>
            </a:r>
            <a:r>
              <a:rPr sz="2400" spc="-175" dirty="0"/>
              <a:t>SCATTER</a:t>
            </a:r>
            <a:r>
              <a:rPr sz="2400" spc="-100" dirty="0"/>
              <a:t> </a:t>
            </a:r>
            <a:r>
              <a:rPr sz="2400" spc="-70" dirty="0"/>
              <a:t>PLOT</a:t>
            </a:r>
            <a:r>
              <a:rPr sz="2400" spc="-80" dirty="0"/>
              <a:t> </a:t>
            </a:r>
            <a:r>
              <a:rPr sz="2400" spc="-130" dirty="0"/>
              <a:t>FOR</a:t>
            </a:r>
            <a:r>
              <a:rPr sz="2400" spc="-90" dirty="0"/>
              <a:t> </a:t>
            </a:r>
            <a:r>
              <a:rPr sz="2400" spc="-20" dirty="0"/>
              <a:t>ALL</a:t>
            </a:r>
            <a:r>
              <a:rPr sz="2400" spc="-90" dirty="0"/>
              <a:t> </a:t>
            </a:r>
            <a:r>
              <a:rPr sz="2400" spc="-100" dirty="0"/>
              <a:t>SITES</a:t>
            </a:r>
          </a:p>
        </p:txBody>
      </p:sp>
      <p:sp>
        <p:nvSpPr>
          <p:cNvPr id="22" name="object 22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0"/>
              </a:spcBef>
            </a:pPr>
            <a:fld id="{81D60167-4931-47E6-BA6A-407CBD079E47}" type="slidenum">
              <a:rPr spc="-25" dirty="0"/>
              <a:t>39</a:t>
            </a:fld>
            <a:endParaRPr spc="-25" dirty="0"/>
          </a:p>
        </p:txBody>
      </p:sp>
      <p:sp>
        <p:nvSpPr>
          <p:cNvPr id="9" name="object 9"/>
          <p:cNvSpPr txBox="1"/>
          <p:nvPr/>
        </p:nvSpPr>
        <p:spPr>
          <a:xfrm>
            <a:off x="392074" y="4353814"/>
            <a:ext cx="5958205" cy="19773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2265" marR="405765" indent="-342265" algn="r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342265" algn="l"/>
              </a:tabLst>
            </a:pPr>
            <a:r>
              <a:rPr sz="14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Plotting</a:t>
            </a:r>
            <a:r>
              <a:rPr sz="14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14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</a:t>
            </a:r>
            <a:r>
              <a:rPr sz="14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FFFFFF"/>
                </a:solidFill>
                <a:latin typeface="Microsoft Sans Serif"/>
                <a:cs typeface="Microsoft Sans Serif"/>
              </a:rPr>
              <a:t>outcome</a:t>
            </a:r>
            <a:r>
              <a:rPr sz="14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 vs.</a:t>
            </a:r>
            <a:r>
              <a:rPr sz="1400" dirty="0">
                <a:solidFill>
                  <a:srgbClr val="FFFFFF"/>
                </a:solidFill>
                <a:latin typeface="Microsoft Sans Serif"/>
                <a:cs typeface="Microsoft Sans Serif"/>
              </a:rPr>
              <a:t> payload</a:t>
            </a:r>
            <a:r>
              <a:rPr sz="14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for</a:t>
            </a:r>
            <a:r>
              <a:rPr sz="1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FFFFFF"/>
                </a:solidFill>
                <a:latin typeface="Microsoft Sans Serif"/>
                <a:cs typeface="Microsoft Sans Serif"/>
              </a:rPr>
              <a:t>all</a:t>
            </a:r>
            <a:r>
              <a:rPr sz="14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FFFFFF"/>
                </a:solidFill>
                <a:latin typeface="Microsoft Sans Serif"/>
                <a:cs typeface="Microsoft Sans Serif"/>
              </a:rPr>
              <a:t>sites</a:t>
            </a:r>
            <a:r>
              <a:rPr sz="1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FFFFFF"/>
                </a:solidFill>
                <a:latin typeface="Microsoft Sans Serif"/>
                <a:cs typeface="Microsoft Sans Serif"/>
              </a:rPr>
              <a:t>shows</a:t>
            </a:r>
            <a:r>
              <a:rPr sz="14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1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gap</a:t>
            </a:r>
            <a:endParaRPr sz="1400">
              <a:latin typeface="Microsoft Sans Serif"/>
              <a:cs typeface="Microsoft Sans Serif"/>
            </a:endParaRPr>
          </a:p>
          <a:p>
            <a:pPr marR="386715" algn="r">
              <a:lnSpc>
                <a:spcPct val="100000"/>
              </a:lnSpc>
              <a:spcBef>
                <a:spcPts val="5"/>
              </a:spcBef>
            </a:pPr>
            <a:r>
              <a:rPr sz="1400" dirty="0">
                <a:solidFill>
                  <a:srgbClr val="FFFFFF"/>
                </a:solidFill>
                <a:latin typeface="Microsoft Sans Serif"/>
                <a:cs typeface="Microsoft Sans Serif"/>
              </a:rPr>
              <a:t>around</a:t>
            </a:r>
            <a:r>
              <a:rPr sz="140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FFFFFF"/>
                </a:solidFill>
                <a:latin typeface="Microsoft Sans Serif"/>
                <a:cs typeface="Microsoft Sans Serif"/>
              </a:rPr>
              <a:t>4000</a:t>
            </a:r>
            <a:r>
              <a:rPr sz="14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FFFFFF"/>
                </a:solidFill>
                <a:latin typeface="Microsoft Sans Serif"/>
                <a:cs typeface="Microsoft Sans Serif"/>
              </a:rPr>
              <a:t>kg,</a:t>
            </a:r>
            <a:r>
              <a:rPr sz="14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FFFFFF"/>
                </a:solidFill>
                <a:latin typeface="Microsoft Sans Serif"/>
                <a:cs typeface="Microsoft Sans Serif"/>
              </a:rPr>
              <a:t>so</a:t>
            </a:r>
            <a:r>
              <a:rPr sz="14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it</a:t>
            </a:r>
            <a:r>
              <a:rPr sz="140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makes</a:t>
            </a:r>
            <a:r>
              <a:rPr sz="140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sense</a:t>
            </a:r>
            <a:r>
              <a:rPr sz="14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14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split</a:t>
            </a:r>
            <a:r>
              <a:rPr sz="14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14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FFFFFF"/>
                </a:solidFill>
                <a:latin typeface="Microsoft Sans Serif"/>
                <a:cs typeface="Microsoft Sans Serif"/>
              </a:rPr>
              <a:t>data</a:t>
            </a:r>
            <a:r>
              <a:rPr sz="14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into</a:t>
            </a:r>
            <a:r>
              <a:rPr sz="1400" spc="-5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FFFFFF"/>
                </a:solidFill>
                <a:latin typeface="Microsoft Sans Serif"/>
                <a:cs typeface="Microsoft Sans Serif"/>
              </a:rPr>
              <a:t>2</a:t>
            </a:r>
            <a:r>
              <a:rPr sz="14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ranges:</a:t>
            </a:r>
            <a:endParaRPr sz="1400">
              <a:latin typeface="Microsoft Sans Serif"/>
              <a:cs typeface="Microsoft Sans Serif"/>
            </a:endParaRPr>
          </a:p>
          <a:p>
            <a:pPr marL="534035" lvl="1" indent="-343535">
              <a:lnSpc>
                <a:spcPct val="100000"/>
              </a:lnSpc>
              <a:spcBef>
                <a:spcPts val="610"/>
              </a:spcBef>
              <a:buClr>
                <a:srgbClr val="006FAC"/>
              </a:buClr>
              <a:buFont typeface="Arial MT"/>
              <a:buChar char="•"/>
              <a:tabLst>
                <a:tab pos="534035" algn="l"/>
              </a:tabLst>
            </a:pP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0</a:t>
            </a:r>
            <a:r>
              <a:rPr sz="12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245" dirty="0">
                <a:solidFill>
                  <a:srgbClr val="FFFFFF"/>
                </a:solidFill>
                <a:latin typeface="Microsoft Sans Serif"/>
                <a:cs typeface="Microsoft Sans Serif"/>
              </a:rPr>
              <a:t>–</a:t>
            </a:r>
            <a:r>
              <a:rPr sz="12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4000</a:t>
            </a:r>
            <a:r>
              <a:rPr sz="12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kg</a:t>
            </a:r>
            <a:r>
              <a:rPr sz="12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(low</a:t>
            </a:r>
            <a:r>
              <a:rPr sz="12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payloads)</a:t>
            </a:r>
            <a:endParaRPr sz="1200">
              <a:latin typeface="Microsoft Sans Serif"/>
              <a:cs typeface="Microsoft Sans Serif"/>
            </a:endParaRPr>
          </a:p>
          <a:p>
            <a:pPr marL="534035" lvl="1" indent="-343535">
              <a:lnSpc>
                <a:spcPct val="100000"/>
              </a:lnSpc>
              <a:spcBef>
                <a:spcPts val="600"/>
              </a:spcBef>
              <a:buClr>
                <a:srgbClr val="006FAC"/>
              </a:buClr>
              <a:buFont typeface="Arial MT"/>
              <a:buChar char="•"/>
              <a:tabLst>
                <a:tab pos="534035" algn="l"/>
              </a:tabLst>
            </a:pP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4000</a:t>
            </a:r>
            <a:r>
              <a:rPr sz="12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245" dirty="0">
                <a:solidFill>
                  <a:srgbClr val="FFFFFF"/>
                </a:solidFill>
                <a:latin typeface="Microsoft Sans Serif"/>
                <a:cs typeface="Microsoft Sans Serif"/>
              </a:rPr>
              <a:t>–</a:t>
            </a:r>
            <a:r>
              <a:rPr sz="12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10000 kg</a:t>
            </a:r>
            <a:r>
              <a:rPr sz="12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(massive </a:t>
            </a:r>
            <a:r>
              <a:rPr sz="12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payloads)</a:t>
            </a:r>
            <a:endParaRPr sz="1200">
              <a:latin typeface="Microsoft Sans Serif"/>
              <a:cs typeface="Microsoft Sans Serif"/>
            </a:endParaRPr>
          </a:p>
          <a:p>
            <a:pPr marL="355600" marR="452755" indent="-342900">
              <a:lnSpc>
                <a:spcPct val="100000"/>
              </a:lnSpc>
              <a:spcBef>
                <a:spcPts val="590"/>
              </a:spcBef>
              <a:buFont typeface="Arial MT"/>
              <a:buChar char="•"/>
              <a:tabLst>
                <a:tab pos="355600" algn="l"/>
              </a:tabLst>
            </a:pPr>
            <a:r>
              <a:rPr sz="1400" dirty="0">
                <a:solidFill>
                  <a:srgbClr val="FFFFFF"/>
                </a:solidFill>
                <a:latin typeface="Microsoft Sans Serif"/>
                <a:cs typeface="Microsoft Sans Serif"/>
              </a:rPr>
              <a:t>From</a:t>
            </a:r>
            <a:r>
              <a:rPr sz="14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FFFFFF"/>
                </a:solidFill>
                <a:latin typeface="Microsoft Sans Serif"/>
                <a:cs typeface="Microsoft Sans Serif"/>
              </a:rPr>
              <a:t>these</a:t>
            </a:r>
            <a:r>
              <a:rPr sz="14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FFFFFF"/>
                </a:solidFill>
                <a:latin typeface="Microsoft Sans Serif"/>
                <a:cs typeface="Microsoft Sans Serif"/>
              </a:rPr>
              <a:t>2</a:t>
            </a:r>
            <a:r>
              <a:rPr sz="14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FFFFFF"/>
                </a:solidFill>
                <a:latin typeface="Microsoft Sans Serif"/>
                <a:cs typeface="Microsoft Sans Serif"/>
              </a:rPr>
              <a:t>plots,</a:t>
            </a:r>
            <a:r>
              <a:rPr sz="14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it</a:t>
            </a:r>
            <a:r>
              <a:rPr sz="14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can</a:t>
            </a:r>
            <a:r>
              <a:rPr sz="14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FFFFFF"/>
                </a:solidFill>
                <a:latin typeface="Microsoft Sans Serif"/>
                <a:cs typeface="Microsoft Sans Serif"/>
              </a:rPr>
              <a:t>be</a:t>
            </a:r>
            <a:r>
              <a:rPr sz="14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FFFFFF"/>
                </a:solidFill>
                <a:latin typeface="Microsoft Sans Serif"/>
                <a:cs typeface="Microsoft Sans Serif"/>
              </a:rPr>
              <a:t>shown</a:t>
            </a:r>
            <a:r>
              <a:rPr sz="14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that</a:t>
            </a:r>
            <a:r>
              <a:rPr sz="1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70" dirty="0">
                <a:solidFill>
                  <a:srgbClr val="12ABDB"/>
                </a:solidFill>
                <a:latin typeface="Microsoft Sans Serif"/>
                <a:cs typeface="Microsoft Sans Serif"/>
              </a:rPr>
              <a:t>the</a:t>
            </a:r>
            <a:r>
              <a:rPr sz="1400" spc="5" dirty="0">
                <a:solidFill>
                  <a:srgbClr val="12ABDB"/>
                </a:solidFill>
                <a:latin typeface="Microsoft Sans Serif"/>
                <a:cs typeface="Microsoft Sans Serif"/>
              </a:rPr>
              <a:t> </a:t>
            </a:r>
            <a:r>
              <a:rPr sz="1400" spc="-50" dirty="0">
                <a:solidFill>
                  <a:srgbClr val="12ABDB"/>
                </a:solidFill>
                <a:latin typeface="Microsoft Sans Serif"/>
                <a:cs typeface="Microsoft Sans Serif"/>
              </a:rPr>
              <a:t>success</a:t>
            </a:r>
            <a:r>
              <a:rPr sz="1400" spc="10" dirty="0">
                <a:solidFill>
                  <a:srgbClr val="12ABDB"/>
                </a:solidFill>
                <a:latin typeface="Microsoft Sans Serif"/>
                <a:cs typeface="Microsoft Sans Serif"/>
              </a:rPr>
              <a:t> </a:t>
            </a:r>
            <a:r>
              <a:rPr sz="1400" spc="90" dirty="0">
                <a:solidFill>
                  <a:srgbClr val="12ABDB"/>
                </a:solidFill>
                <a:latin typeface="Microsoft Sans Serif"/>
                <a:cs typeface="Microsoft Sans Serif"/>
              </a:rPr>
              <a:t>for</a:t>
            </a:r>
            <a:r>
              <a:rPr sz="1400" spc="-15" dirty="0">
                <a:solidFill>
                  <a:srgbClr val="12ABDB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12ABDB"/>
                </a:solidFill>
                <a:latin typeface="Microsoft Sans Serif"/>
                <a:cs typeface="Microsoft Sans Serif"/>
              </a:rPr>
              <a:t>massive </a:t>
            </a:r>
            <a:r>
              <a:rPr sz="1400" dirty="0">
                <a:solidFill>
                  <a:srgbClr val="12ABDB"/>
                </a:solidFill>
                <a:latin typeface="Microsoft Sans Serif"/>
                <a:cs typeface="Microsoft Sans Serif"/>
              </a:rPr>
              <a:t>payloads</a:t>
            </a:r>
            <a:r>
              <a:rPr sz="1400" spc="-45" dirty="0">
                <a:solidFill>
                  <a:srgbClr val="12ABDB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12ABDB"/>
                </a:solidFill>
                <a:latin typeface="Microsoft Sans Serif"/>
                <a:cs typeface="Microsoft Sans Serif"/>
              </a:rPr>
              <a:t>is</a:t>
            </a:r>
            <a:r>
              <a:rPr sz="1400" spc="-40" dirty="0">
                <a:solidFill>
                  <a:srgbClr val="12ABDB"/>
                </a:solidFill>
                <a:latin typeface="Microsoft Sans Serif"/>
                <a:cs typeface="Microsoft Sans Serif"/>
              </a:rPr>
              <a:t> </a:t>
            </a:r>
            <a:r>
              <a:rPr sz="1400" spc="55" dirty="0">
                <a:solidFill>
                  <a:srgbClr val="12ABDB"/>
                </a:solidFill>
                <a:latin typeface="Microsoft Sans Serif"/>
                <a:cs typeface="Microsoft Sans Serif"/>
              </a:rPr>
              <a:t>lower</a:t>
            </a:r>
            <a:r>
              <a:rPr sz="1400" spc="-30" dirty="0">
                <a:solidFill>
                  <a:srgbClr val="12ABDB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12ABDB"/>
                </a:solidFill>
                <a:latin typeface="Microsoft Sans Serif"/>
                <a:cs typeface="Microsoft Sans Serif"/>
              </a:rPr>
              <a:t>than</a:t>
            </a:r>
            <a:r>
              <a:rPr sz="1400" spc="-20" dirty="0">
                <a:solidFill>
                  <a:srgbClr val="12ABDB"/>
                </a:solidFill>
                <a:latin typeface="Microsoft Sans Serif"/>
                <a:cs typeface="Microsoft Sans Serif"/>
              </a:rPr>
              <a:t> </a:t>
            </a:r>
            <a:r>
              <a:rPr sz="1400" spc="80" dirty="0">
                <a:solidFill>
                  <a:srgbClr val="12ABDB"/>
                </a:solidFill>
                <a:latin typeface="Microsoft Sans Serif"/>
                <a:cs typeface="Microsoft Sans Serif"/>
              </a:rPr>
              <a:t>that</a:t>
            </a:r>
            <a:r>
              <a:rPr sz="1400" spc="-25" dirty="0">
                <a:solidFill>
                  <a:srgbClr val="12ABDB"/>
                </a:solidFill>
                <a:latin typeface="Microsoft Sans Serif"/>
                <a:cs typeface="Microsoft Sans Serif"/>
              </a:rPr>
              <a:t> </a:t>
            </a:r>
            <a:r>
              <a:rPr sz="1400" spc="90" dirty="0">
                <a:solidFill>
                  <a:srgbClr val="12ABDB"/>
                </a:solidFill>
                <a:latin typeface="Microsoft Sans Serif"/>
                <a:cs typeface="Microsoft Sans Serif"/>
              </a:rPr>
              <a:t>for</a:t>
            </a:r>
            <a:r>
              <a:rPr sz="1400" spc="-30" dirty="0">
                <a:solidFill>
                  <a:srgbClr val="12ABDB"/>
                </a:solidFill>
                <a:latin typeface="Microsoft Sans Serif"/>
                <a:cs typeface="Microsoft Sans Serif"/>
              </a:rPr>
              <a:t> </a:t>
            </a:r>
            <a:r>
              <a:rPr sz="1400" spc="60" dirty="0">
                <a:solidFill>
                  <a:srgbClr val="12ABDB"/>
                </a:solidFill>
                <a:latin typeface="Microsoft Sans Serif"/>
                <a:cs typeface="Microsoft Sans Serif"/>
              </a:rPr>
              <a:t>low</a:t>
            </a:r>
            <a:r>
              <a:rPr sz="1400" spc="-25" dirty="0">
                <a:solidFill>
                  <a:srgbClr val="12ABDB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12ABDB"/>
                </a:solidFill>
                <a:latin typeface="Microsoft Sans Serif"/>
                <a:cs typeface="Microsoft Sans Serif"/>
              </a:rPr>
              <a:t>payloads.</a:t>
            </a:r>
            <a:endParaRPr sz="1400">
              <a:latin typeface="Microsoft Sans Serif"/>
              <a:cs typeface="Microsoft Sans Serif"/>
            </a:endParaRPr>
          </a:p>
          <a:p>
            <a:pPr marL="354965" indent="-342265">
              <a:lnSpc>
                <a:spcPct val="100000"/>
              </a:lnSpc>
              <a:spcBef>
                <a:spcPts val="600"/>
              </a:spcBef>
              <a:buFont typeface="Arial MT"/>
              <a:buChar char="•"/>
              <a:tabLst>
                <a:tab pos="354965" algn="l"/>
              </a:tabLst>
            </a:pPr>
            <a:r>
              <a:rPr sz="14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It</a:t>
            </a:r>
            <a:r>
              <a:rPr sz="14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is</a:t>
            </a:r>
            <a:r>
              <a:rPr sz="14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FFFFFF"/>
                </a:solidFill>
                <a:latin typeface="Microsoft Sans Serif"/>
                <a:cs typeface="Microsoft Sans Serif"/>
              </a:rPr>
              <a:t>also</a:t>
            </a:r>
            <a:r>
              <a:rPr sz="1400" spc="-6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worth</a:t>
            </a:r>
            <a:r>
              <a:rPr sz="140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noting</a:t>
            </a:r>
            <a:r>
              <a:rPr sz="1400" spc="-6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that</a:t>
            </a:r>
            <a:r>
              <a:rPr sz="140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FFFFFF"/>
                </a:solidFill>
                <a:latin typeface="Microsoft Sans Serif"/>
                <a:cs typeface="Microsoft Sans Serif"/>
              </a:rPr>
              <a:t>some</a:t>
            </a:r>
            <a:r>
              <a:rPr sz="1400" spc="-7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booster</a:t>
            </a:r>
            <a:r>
              <a:rPr sz="14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FFFFFF"/>
                </a:solidFill>
                <a:latin typeface="Microsoft Sans Serif"/>
                <a:cs typeface="Microsoft Sans Serif"/>
              </a:rPr>
              <a:t>types</a:t>
            </a:r>
            <a:r>
              <a:rPr sz="14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(v1.0</a:t>
            </a:r>
            <a:r>
              <a:rPr sz="1400" spc="-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14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B5)</a:t>
            </a:r>
            <a:r>
              <a:rPr sz="14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FFFFFF"/>
                </a:solidFill>
                <a:latin typeface="Microsoft Sans Serif"/>
                <a:cs typeface="Microsoft Sans Serif"/>
              </a:rPr>
              <a:t>have</a:t>
            </a:r>
            <a:r>
              <a:rPr sz="1400" spc="-6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not</a:t>
            </a:r>
            <a:endParaRPr sz="1400">
              <a:latin typeface="Microsoft Sans Serif"/>
              <a:cs typeface="Microsoft Sans Serif"/>
            </a:endParaRPr>
          </a:p>
          <a:p>
            <a:pPr marL="355600">
              <a:lnSpc>
                <a:spcPct val="100000"/>
              </a:lnSpc>
            </a:pPr>
            <a:r>
              <a:rPr sz="1400" dirty="0">
                <a:solidFill>
                  <a:srgbClr val="FFFFFF"/>
                </a:solidFill>
                <a:latin typeface="Microsoft Sans Serif"/>
                <a:cs typeface="Microsoft Sans Serif"/>
              </a:rPr>
              <a:t>been</a:t>
            </a:r>
            <a:r>
              <a:rPr sz="14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launched</a:t>
            </a:r>
            <a:r>
              <a:rPr sz="14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with</a:t>
            </a:r>
            <a:r>
              <a:rPr sz="14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massive</a:t>
            </a:r>
            <a:r>
              <a:rPr sz="14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payloads.</a:t>
            </a:r>
            <a:endParaRPr sz="1400">
              <a:latin typeface="Microsoft Sans Serif"/>
              <a:cs typeface="Microsoft Sans Serif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370331" y="1094232"/>
            <a:ext cx="6057265" cy="3201670"/>
            <a:chOff x="370331" y="1094232"/>
            <a:chExt cx="6057265" cy="3201670"/>
          </a:xfrm>
        </p:grpSpPr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70331" y="1094232"/>
              <a:ext cx="6057138" cy="3201162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3318509" y="2146554"/>
              <a:ext cx="0" cy="1927225"/>
            </a:xfrm>
            <a:custGeom>
              <a:avLst/>
              <a:gdLst/>
              <a:ahLst/>
              <a:cxnLst/>
              <a:rect l="l" t="t" r="r" b="b"/>
              <a:pathLst>
                <a:path h="1927225">
                  <a:moveTo>
                    <a:pt x="0" y="1927098"/>
                  </a:moveTo>
                  <a:lnTo>
                    <a:pt x="0" y="0"/>
                  </a:lnTo>
                </a:path>
              </a:pathLst>
            </a:custGeom>
            <a:ln w="19050">
              <a:solidFill>
                <a:srgbClr val="12ABDB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498092" y="2901696"/>
              <a:ext cx="315595" cy="314325"/>
            </a:xfrm>
            <a:custGeom>
              <a:avLst/>
              <a:gdLst/>
              <a:ahLst/>
              <a:cxnLst/>
              <a:rect l="l" t="t" r="r" b="b"/>
              <a:pathLst>
                <a:path w="315594" h="314325">
                  <a:moveTo>
                    <a:pt x="157734" y="0"/>
                  </a:moveTo>
                  <a:lnTo>
                    <a:pt x="107874" y="7997"/>
                  </a:lnTo>
                  <a:lnTo>
                    <a:pt x="64574" y="30272"/>
                  </a:lnTo>
                  <a:lnTo>
                    <a:pt x="30431" y="64245"/>
                  </a:lnTo>
                  <a:lnTo>
                    <a:pt x="8040" y="107338"/>
                  </a:lnTo>
                  <a:lnTo>
                    <a:pt x="0" y="156971"/>
                  </a:lnTo>
                  <a:lnTo>
                    <a:pt x="8040" y="206605"/>
                  </a:lnTo>
                  <a:lnTo>
                    <a:pt x="30431" y="249698"/>
                  </a:lnTo>
                  <a:lnTo>
                    <a:pt x="64574" y="283671"/>
                  </a:lnTo>
                  <a:lnTo>
                    <a:pt x="107874" y="305946"/>
                  </a:lnTo>
                  <a:lnTo>
                    <a:pt x="157734" y="313943"/>
                  </a:lnTo>
                  <a:lnTo>
                    <a:pt x="207593" y="305946"/>
                  </a:lnTo>
                  <a:lnTo>
                    <a:pt x="250893" y="283671"/>
                  </a:lnTo>
                  <a:lnTo>
                    <a:pt x="285036" y="249698"/>
                  </a:lnTo>
                  <a:lnTo>
                    <a:pt x="307427" y="206605"/>
                  </a:lnTo>
                  <a:lnTo>
                    <a:pt x="315468" y="156971"/>
                  </a:lnTo>
                  <a:lnTo>
                    <a:pt x="307427" y="107338"/>
                  </a:lnTo>
                  <a:lnTo>
                    <a:pt x="285036" y="64245"/>
                  </a:lnTo>
                  <a:lnTo>
                    <a:pt x="250893" y="30272"/>
                  </a:lnTo>
                  <a:lnTo>
                    <a:pt x="207593" y="7997"/>
                  </a:lnTo>
                  <a:lnTo>
                    <a:pt x="157734" y="0"/>
                  </a:lnTo>
                  <a:close/>
                </a:path>
              </a:pathLst>
            </a:custGeom>
            <a:solidFill>
              <a:srgbClr val="006F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1600580" y="2955163"/>
            <a:ext cx="11176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1</a:t>
            </a:r>
            <a:endParaRPr sz="1200">
              <a:latin typeface="Microsoft Sans Serif"/>
              <a:cs typeface="Microsoft Sans Serif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3477767" y="2898648"/>
            <a:ext cx="315595" cy="315595"/>
          </a:xfrm>
          <a:custGeom>
            <a:avLst/>
            <a:gdLst/>
            <a:ahLst/>
            <a:cxnLst/>
            <a:rect l="l" t="t" r="r" b="b"/>
            <a:pathLst>
              <a:path w="315595" h="315594">
                <a:moveTo>
                  <a:pt x="157734" y="0"/>
                </a:moveTo>
                <a:lnTo>
                  <a:pt x="107874" y="8040"/>
                </a:lnTo>
                <a:lnTo>
                  <a:pt x="64574" y="30431"/>
                </a:lnTo>
                <a:lnTo>
                  <a:pt x="30431" y="64574"/>
                </a:lnTo>
                <a:lnTo>
                  <a:pt x="8040" y="107874"/>
                </a:lnTo>
                <a:lnTo>
                  <a:pt x="0" y="157734"/>
                </a:lnTo>
                <a:lnTo>
                  <a:pt x="8040" y="207593"/>
                </a:lnTo>
                <a:lnTo>
                  <a:pt x="30431" y="250893"/>
                </a:lnTo>
                <a:lnTo>
                  <a:pt x="64574" y="285036"/>
                </a:lnTo>
                <a:lnTo>
                  <a:pt x="107874" y="307427"/>
                </a:lnTo>
                <a:lnTo>
                  <a:pt x="157734" y="315467"/>
                </a:lnTo>
                <a:lnTo>
                  <a:pt x="207593" y="307427"/>
                </a:lnTo>
                <a:lnTo>
                  <a:pt x="250893" y="285036"/>
                </a:lnTo>
                <a:lnTo>
                  <a:pt x="285036" y="250893"/>
                </a:lnTo>
                <a:lnTo>
                  <a:pt x="307427" y="207593"/>
                </a:lnTo>
                <a:lnTo>
                  <a:pt x="315468" y="157734"/>
                </a:lnTo>
                <a:lnTo>
                  <a:pt x="307427" y="107874"/>
                </a:lnTo>
                <a:lnTo>
                  <a:pt x="285036" y="64574"/>
                </a:lnTo>
                <a:lnTo>
                  <a:pt x="250893" y="30431"/>
                </a:lnTo>
                <a:lnTo>
                  <a:pt x="207593" y="8040"/>
                </a:lnTo>
                <a:lnTo>
                  <a:pt x="157734" y="0"/>
                </a:lnTo>
                <a:close/>
              </a:path>
            </a:pathLst>
          </a:custGeom>
          <a:solidFill>
            <a:srgbClr val="006FA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3580257" y="2952750"/>
            <a:ext cx="11176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2</a:t>
            </a:r>
            <a:endParaRPr sz="1200">
              <a:latin typeface="Microsoft Sans Serif"/>
              <a:cs typeface="Microsoft Sans Serif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1221339" y="6652491"/>
            <a:ext cx="468630" cy="1276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885"/>
              </a:lnSpc>
            </a:pPr>
            <a:r>
              <a:rPr sz="800" dirty="0">
                <a:solidFill>
                  <a:srgbClr val="FFFFFF"/>
                </a:solidFill>
                <a:latin typeface="Cambria Math"/>
                <a:cs typeface="Cambria Math"/>
              </a:rPr>
              <a:t>1,</a:t>
            </a:r>
            <a:r>
              <a:rPr sz="800" spc="-55" dirty="0">
                <a:solidFill>
                  <a:srgbClr val="FFFFFF"/>
                </a:solidFill>
                <a:latin typeface="Cambria Math"/>
                <a:cs typeface="Cambria Math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Cambria Math"/>
                <a:cs typeface="Cambria Math"/>
              </a:rPr>
              <a:t>𝑆𝑢𝑐𝑐𝑒𝑠𝑠</a:t>
            </a:r>
            <a:endParaRPr sz="800">
              <a:latin typeface="Cambria Math"/>
              <a:cs typeface="Cambria Math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309866" y="1026033"/>
            <a:ext cx="11176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1</a:t>
            </a:r>
            <a:endParaRPr sz="1200">
              <a:latin typeface="Microsoft Sans Serif"/>
              <a:cs typeface="Microsoft Sans Serif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341234" y="3791534"/>
            <a:ext cx="11176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2</a:t>
            </a:r>
            <a:endParaRPr sz="1200">
              <a:latin typeface="Microsoft Sans Serif"/>
              <a:cs typeface="Microsoft Sans Serif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882901" y="2958211"/>
            <a:ext cx="885190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dirty="0">
                <a:latin typeface="Microsoft Sans Serif"/>
                <a:cs typeface="Microsoft Sans Serif"/>
              </a:rPr>
              <a:t>Low</a:t>
            </a:r>
            <a:r>
              <a:rPr sz="1100" spc="-5" dirty="0">
                <a:latin typeface="Microsoft Sans Serif"/>
                <a:cs typeface="Microsoft Sans Serif"/>
              </a:rPr>
              <a:t> </a:t>
            </a:r>
            <a:r>
              <a:rPr sz="1100" spc="-10" dirty="0">
                <a:latin typeface="Microsoft Sans Serif"/>
                <a:cs typeface="Microsoft Sans Serif"/>
              </a:rPr>
              <a:t>payloads</a:t>
            </a:r>
            <a:endParaRPr sz="1100">
              <a:latin typeface="Microsoft Sans Serif"/>
              <a:cs typeface="Microsoft Sans Serif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871086" y="2956687"/>
            <a:ext cx="1122680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20" dirty="0">
                <a:latin typeface="Microsoft Sans Serif"/>
                <a:cs typeface="Microsoft Sans Serif"/>
              </a:rPr>
              <a:t>Massive</a:t>
            </a:r>
            <a:r>
              <a:rPr sz="1100" spc="-30" dirty="0">
                <a:latin typeface="Microsoft Sans Serif"/>
                <a:cs typeface="Microsoft Sans Serif"/>
              </a:rPr>
              <a:t> </a:t>
            </a:r>
            <a:r>
              <a:rPr sz="1100" spc="-10" dirty="0">
                <a:latin typeface="Microsoft Sans Serif"/>
                <a:cs typeface="Microsoft Sans Serif"/>
              </a:rPr>
              <a:t>payloads</a:t>
            </a:r>
            <a:endParaRPr sz="11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382797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400" dirty="0"/>
              <a:t>DATA</a:t>
            </a:r>
            <a:r>
              <a:rPr sz="2400" spc="-114" dirty="0"/>
              <a:t> </a:t>
            </a:r>
            <a:r>
              <a:rPr sz="2400" spc="-85" dirty="0"/>
              <a:t>COLLECTION</a:t>
            </a:r>
            <a:r>
              <a:rPr sz="2400" spc="-90" dirty="0"/>
              <a:t> </a:t>
            </a:r>
            <a:r>
              <a:rPr sz="2400" spc="530" dirty="0"/>
              <a:t>–</a:t>
            </a:r>
            <a:r>
              <a:rPr sz="2400" spc="-95" dirty="0"/>
              <a:t> </a:t>
            </a:r>
            <a:r>
              <a:rPr sz="2400" spc="-180" dirty="0">
                <a:solidFill>
                  <a:srgbClr val="12ABDB"/>
                </a:solidFill>
              </a:rPr>
              <a:t>SPACE</a:t>
            </a:r>
            <a:r>
              <a:rPr sz="2400" spc="-75" dirty="0">
                <a:solidFill>
                  <a:srgbClr val="12ABDB"/>
                </a:solidFill>
              </a:rPr>
              <a:t> </a:t>
            </a:r>
            <a:r>
              <a:rPr sz="2400" dirty="0">
                <a:solidFill>
                  <a:srgbClr val="12ABDB"/>
                </a:solidFill>
              </a:rPr>
              <a:t>X</a:t>
            </a:r>
            <a:r>
              <a:rPr sz="2400" spc="-75" dirty="0">
                <a:solidFill>
                  <a:srgbClr val="12ABDB"/>
                </a:solidFill>
              </a:rPr>
              <a:t> </a:t>
            </a:r>
            <a:r>
              <a:rPr sz="2400" spc="-215" dirty="0">
                <a:solidFill>
                  <a:srgbClr val="12ABDB"/>
                </a:solidFill>
              </a:rPr>
              <a:t>REST</a:t>
            </a:r>
            <a:r>
              <a:rPr sz="2400" spc="-114" dirty="0">
                <a:solidFill>
                  <a:srgbClr val="12ABDB"/>
                </a:solidFill>
              </a:rPr>
              <a:t> </a:t>
            </a:r>
            <a:r>
              <a:rPr sz="2400" spc="-25" dirty="0">
                <a:solidFill>
                  <a:srgbClr val="12ABDB"/>
                </a:solidFill>
              </a:rPr>
              <a:t>API</a:t>
            </a:r>
          </a:p>
        </p:txBody>
      </p:sp>
      <p:sp>
        <p:nvSpPr>
          <p:cNvPr id="47" name="object 47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95885">
              <a:lnSpc>
                <a:spcPct val="100000"/>
              </a:lnSpc>
              <a:spcBef>
                <a:spcPts val="50"/>
              </a:spcBef>
            </a:pPr>
            <a:fld id="{81D60167-4931-47E6-BA6A-407CBD079E47}" type="slidenum">
              <a:rPr spc="-50" dirty="0"/>
              <a:t>4</a:t>
            </a:fld>
            <a:endParaRPr spc="-50" dirty="0"/>
          </a:p>
        </p:txBody>
      </p:sp>
      <p:sp>
        <p:nvSpPr>
          <p:cNvPr id="3" name="object 3"/>
          <p:cNvSpPr txBox="1"/>
          <p:nvPr/>
        </p:nvSpPr>
        <p:spPr>
          <a:xfrm>
            <a:off x="232968" y="1086104"/>
            <a:ext cx="5845175" cy="7569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Using</a:t>
            </a: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16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-60" dirty="0">
                <a:solidFill>
                  <a:srgbClr val="FFFFFF"/>
                </a:solidFill>
                <a:latin typeface="Microsoft Sans Serif"/>
                <a:cs typeface="Microsoft Sans Serif"/>
              </a:rPr>
              <a:t>SpaceX</a:t>
            </a:r>
            <a:r>
              <a:rPr sz="16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API</a:t>
            </a:r>
            <a:r>
              <a:rPr sz="16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16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retrieve</a:t>
            </a:r>
            <a:r>
              <a:rPr sz="16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data</a:t>
            </a:r>
            <a:r>
              <a:rPr sz="16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about</a:t>
            </a:r>
            <a:r>
              <a:rPr sz="16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launches,</a:t>
            </a:r>
            <a:r>
              <a:rPr sz="16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including </a:t>
            </a:r>
            <a:r>
              <a:rPr sz="16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information</a:t>
            </a:r>
            <a:r>
              <a:rPr sz="16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about</a:t>
            </a:r>
            <a:r>
              <a:rPr sz="16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rocket</a:t>
            </a:r>
            <a:r>
              <a:rPr sz="16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used,</a:t>
            </a:r>
            <a:r>
              <a:rPr sz="16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payload</a:t>
            </a:r>
            <a:r>
              <a:rPr sz="16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delivered,</a:t>
            </a:r>
            <a:r>
              <a:rPr sz="16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 </a:t>
            </a: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specifications,</a:t>
            </a:r>
            <a:r>
              <a:rPr sz="16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landing</a:t>
            </a:r>
            <a:r>
              <a:rPr sz="16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specifications,</a:t>
            </a:r>
            <a:r>
              <a:rPr sz="16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16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landing</a:t>
            </a:r>
            <a:r>
              <a:rPr sz="16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outcome.</a:t>
            </a:r>
            <a:endParaRPr sz="1600">
              <a:latin typeface="Microsoft Sans Serif"/>
              <a:cs typeface="Microsoft Sans Serif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6877811" y="237743"/>
            <a:ext cx="4191000" cy="1390015"/>
            <a:chOff x="6877811" y="237743"/>
            <a:chExt cx="4191000" cy="139001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434071" y="438911"/>
              <a:ext cx="3208020" cy="316991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86599" y="1085088"/>
              <a:ext cx="3901440" cy="470915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34071" y="729995"/>
              <a:ext cx="3208020" cy="280415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7021829" y="383285"/>
              <a:ext cx="4032885" cy="1229995"/>
            </a:xfrm>
            <a:custGeom>
              <a:avLst/>
              <a:gdLst/>
              <a:ahLst/>
              <a:cxnLst/>
              <a:rect l="l" t="t" r="r" b="b"/>
              <a:pathLst>
                <a:path w="4032884" h="1229995">
                  <a:moveTo>
                    <a:pt x="0" y="119634"/>
                  </a:moveTo>
                  <a:lnTo>
                    <a:pt x="9405" y="73080"/>
                  </a:lnTo>
                  <a:lnTo>
                    <a:pt x="35051" y="35051"/>
                  </a:lnTo>
                  <a:lnTo>
                    <a:pt x="73080" y="9405"/>
                  </a:lnTo>
                  <a:lnTo>
                    <a:pt x="119634" y="0"/>
                  </a:lnTo>
                  <a:lnTo>
                    <a:pt x="3912870" y="0"/>
                  </a:lnTo>
                  <a:lnTo>
                    <a:pt x="3959423" y="9405"/>
                  </a:lnTo>
                  <a:lnTo>
                    <a:pt x="3997452" y="35051"/>
                  </a:lnTo>
                  <a:lnTo>
                    <a:pt x="4023098" y="73080"/>
                  </a:lnTo>
                  <a:lnTo>
                    <a:pt x="4032504" y="119634"/>
                  </a:lnTo>
                  <a:lnTo>
                    <a:pt x="4032504" y="1110234"/>
                  </a:lnTo>
                  <a:lnTo>
                    <a:pt x="4023098" y="1156787"/>
                  </a:lnTo>
                  <a:lnTo>
                    <a:pt x="3997452" y="1194815"/>
                  </a:lnTo>
                  <a:lnTo>
                    <a:pt x="3959423" y="1220462"/>
                  </a:lnTo>
                  <a:lnTo>
                    <a:pt x="3912870" y="1229867"/>
                  </a:lnTo>
                  <a:lnTo>
                    <a:pt x="119634" y="1229867"/>
                  </a:lnTo>
                  <a:lnTo>
                    <a:pt x="73080" y="1220462"/>
                  </a:lnTo>
                  <a:lnTo>
                    <a:pt x="35052" y="1194815"/>
                  </a:lnTo>
                  <a:lnTo>
                    <a:pt x="9405" y="1156787"/>
                  </a:lnTo>
                  <a:lnTo>
                    <a:pt x="0" y="1110234"/>
                  </a:lnTo>
                  <a:lnTo>
                    <a:pt x="0" y="119634"/>
                  </a:lnTo>
                  <a:close/>
                </a:path>
              </a:pathLst>
            </a:custGeom>
            <a:ln w="28574">
              <a:solidFill>
                <a:srgbClr val="006FA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877811" y="237743"/>
              <a:ext cx="288290" cy="288290"/>
            </a:xfrm>
            <a:custGeom>
              <a:avLst/>
              <a:gdLst/>
              <a:ahLst/>
              <a:cxnLst/>
              <a:rect l="l" t="t" r="r" b="b"/>
              <a:pathLst>
                <a:path w="288290" h="288290">
                  <a:moveTo>
                    <a:pt x="144018" y="0"/>
                  </a:moveTo>
                  <a:lnTo>
                    <a:pt x="98511" y="7345"/>
                  </a:lnTo>
                  <a:lnTo>
                    <a:pt x="58978" y="27797"/>
                  </a:lnTo>
                  <a:lnTo>
                    <a:pt x="27797" y="58978"/>
                  </a:lnTo>
                  <a:lnTo>
                    <a:pt x="7345" y="98511"/>
                  </a:lnTo>
                  <a:lnTo>
                    <a:pt x="0" y="144017"/>
                  </a:lnTo>
                  <a:lnTo>
                    <a:pt x="7345" y="189524"/>
                  </a:lnTo>
                  <a:lnTo>
                    <a:pt x="27797" y="229057"/>
                  </a:lnTo>
                  <a:lnTo>
                    <a:pt x="58978" y="260238"/>
                  </a:lnTo>
                  <a:lnTo>
                    <a:pt x="98511" y="280690"/>
                  </a:lnTo>
                  <a:lnTo>
                    <a:pt x="144018" y="288035"/>
                  </a:lnTo>
                  <a:lnTo>
                    <a:pt x="189524" y="280690"/>
                  </a:lnTo>
                  <a:lnTo>
                    <a:pt x="229057" y="260238"/>
                  </a:lnTo>
                  <a:lnTo>
                    <a:pt x="260238" y="229057"/>
                  </a:lnTo>
                  <a:lnTo>
                    <a:pt x="280690" y="189524"/>
                  </a:lnTo>
                  <a:lnTo>
                    <a:pt x="288036" y="144017"/>
                  </a:lnTo>
                  <a:lnTo>
                    <a:pt x="280690" y="98511"/>
                  </a:lnTo>
                  <a:lnTo>
                    <a:pt x="260238" y="58978"/>
                  </a:lnTo>
                  <a:lnTo>
                    <a:pt x="229057" y="27797"/>
                  </a:lnTo>
                  <a:lnTo>
                    <a:pt x="189524" y="7345"/>
                  </a:lnTo>
                  <a:lnTo>
                    <a:pt x="144018" y="0"/>
                  </a:lnTo>
                  <a:close/>
                </a:path>
              </a:pathLst>
            </a:custGeom>
            <a:solidFill>
              <a:srgbClr val="006F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7665719" y="4312920"/>
            <a:ext cx="2615565" cy="646430"/>
            <a:chOff x="7665719" y="4312920"/>
            <a:chExt cx="2615565" cy="646430"/>
          </a:xfrm>
        </p:grpSpPr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857743" y="4456176"/>
              <a:ext cx="2360676" cy="469392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7809737" y="4440174"/>
              <a:ext cx="2456815" cy="504825"/>
            </a:xfrm>
            <a:custGeom>
              <a:avLst/>
              <a:gdLst/>
              <a:ahLst/>
              <a:cxnLst/>
              <a:rect l="l" t="t" r="r" b="b"/>
              <a:pathLst>
                <a:path w="2456815" h="504825">
                  <a:moveTo>
                    <a:pt x="0" y="49021"/>
                  </a:moveTo>
                  <a:lnTo>
                    <a:pt x="3855" y="29950"/>
                  </a:lnTo>
                  <a:lnTo>
                    <a:pt x="14366" y="14366"/>
                  </a:lnTo>
                  <a:lnTo>
                    <a:pt x="29950" y="3855"/>
                  </a:lnTo>
                  <a:lnTo>
                    <a:pt x="49021" y="0"/>
                  </a:lnTo>
                  <a:lnTo>
                    <a:pt x="2407665" y="0"/>
                  </a:lnTo>
                  <a:lnTo>
                    <a:pt x="2426737" y="3855"/>
                  </a:lnTo>
                  <a:lnTo>
                    <a:pt x="2442321" y="14366"/>
                  </a:lnTo>
                  <a:lnTo>
                    <a:pt x="2452832" y="29950"/>
                  </a:lnTo>
                  <a:lnTo>
                    <a:pt x="2456687" y="49021"/>
                  </a:lnTo>
                  <a:lnTo>
                    <a:pt x="2456687" y="455421"/>
                  </a:lnTo>
                  <a:lnTo>
                    <a:pt x="2452832" y="474493"/>
                  </a:lnTo>
                  <a:lnTo>
                    <a:pt x="2442321" y="490077"/>
                  </a:lnTo>
                  <a:lnTo>
                    <a:pt x="2426737" y="500588"/>
                  </a:lnTo>
                  <a:lnTo>
                    <a:pt x="2407665" y="504444"/>
                  </a:lnTo>
                  <a:lnTo>
                    <a:pt x="49021" y="504444"/>
                  </a:lnTo>
                  <a:lnTo>
                    <a:pt x="29950" y="500588"/>
                  </a:lnTo>
                  <a:lnTo>
                    <a:pt x="14366" y="490077"/>
                  </a:lnTo>
                  <a:lnTo>
                    <a:pt x="3855" y="474493"/>
                  </a:lnTo>
                  <a:lnTo>
                    <a:pt x="0" y="455421"/>
                  </a:lnTo>
                  <a:lnTo>
                    <a:pt x="0" y="49021"/>
                  </a:lnTo>
                  <a:close/>
                </a:path>
              </a:pathLst>
            </a:custGeom>
            <a:ln w="28575">
              <a:solidFill>
                <a:srgbClr val="006FA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7665719" y="4312920"/>
              <a:ext cx="288290" cy="288290"/>
            </a:xfrm>
            <a:custGeom>
              <a:avLst/>
              <a:gdLst/>
              <a:ahLst/>
              <a:cxnLst/>
              <a:rect l="l" t="t" r="r" b="b"/>
              <a:pathLst>
                <a:path w="288290" h="288289">
                  <a:moveTo>
                    <a:pt x="144018" y="0"/>
                  </a:moveTo>
                  <a:lnTo>
                    <a:pt x="98511" y="7345"/>
                  </a:lnTo>
                  <a:lnTo>
                    <a:pt x="58978" y="27797"/>
                  </a:lnTo>
                  <a:lnTo>
                    <a:pt x="27797" y="58978"/>
                  </a:lnTo>
                  <a:lnTo>
                    <a:pt x="7345" y="98511"/>
                  </a:lnTo>
                  <a:lnTo>
                    <a:pt x="0" y="144017"/>
                  </a:lnTo>
                  <a:lnTo>
                    <a:pt x="7345" y="189524"/>
                  </a:lnTo>
                  <a:lnTo>
                    <a:pt x="27797" y="229057"/>
                  </a:lnTo>
                  <a:lnTo>
                    <a:pt x="58978" y="260238"/>
                  </a:lnTo>
                  <a:lnTo>
                    <a:pt x="98511" y="280690"/>
                  </a:lnTo>
                  <a:lnTo>
                    <a:pt x="144018" y="288035"/>
                  </a:lnTo>
                  <a:lnTo>
                    <a:pt x="189524" y="280690"/>
                  </a:lnTo>
                  <a:lnTo>
                    <a:pt x="229057" y="260238"/>
                  </a:lnTo>
                  <a:lnTo>
                    <a:pt x="260238" y="229057"/>
                  </a:lnTo>
                  <a:lnTo>
                    <a:pt x="280690" y="189524"/>
                  </a:lnTo>
                  <a:lnTo>
                    <a:pt x="288035" y="144017"/>
                  </a:lnTo>
                  <a:lnTo>
                    <a:pt x="280690" y="98511"/>
                  </a:lnTo>
                  <a:lnTo>
                    <a:pt x="260238" y="58978"/>
                  </a:lnTo>
                  <a:lnTo>
                    <a:pt x="229057" y="27797"/>
                  </a:lnTo>
                  <a:lnTo>
                    <a:pt x="189524" y="7345"/>
                  </a:lnTo>
                  <a:lnTo>
                    <a:pt x="144018" y="0"/>
                  </a:lnTo>
                  <a:close/>
                </a:path>
              </a:pathLst>
            </a:custGeom>
            <a:solidFill>
              <a:srgbClr val="006F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" name="object 14"/>
          <p:cNvGrpSpPr/>
          <p:nvPr/>
        </p:nvGrpSpPr>
        <p:grpSpPr>
          <a:xfrm>
            <a:off x="5830823" y="1706879"/>
            <a:ext cx="6329045" cy="2536190"/>
            <a:chOff x="5830823" y="1706879"/>
            <a:chExt cx="6329045" cy="2536190"/>
          </a:xfrm>
        </p:grpSpPr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013703" y="1868423"/>
              <a:ext cx="1420368" cy="2314956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485888" y="1824227"/>
              <a:ext cx="1551431" cy="2401823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089135" y="1891283"/>
              <a:ext cx="2973324" cy="2269236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5932169" y="1824989"/>
              <a:ext cx="6213475" cy="2403475"/>
            </a:xfrm>
            <a:custGeom>
              <a:avLst/>
              <a:gdLst/>
              <a:ahLst/>
              <a:cxnLst/>
              <a:rect l="l" t="t" r="r" b="b"/>
              <a:pathLst>
                <a:path w="6213475" h="2403475">
                  <a:moveTo>
                    <a:pt x="0" y="233680"/>
                  </a:moveTo>
                  <a:lnTo>
                    <a:pt x="4748" y="186592"/>
                  </a:lnTo>
                  <a:lnTo>
                    <a:pt x="18367" y="142732"/>
                  </a:lnTo>
                  <a:lnTo>
                    <a:pt x="39915" y="103038"/>
                  </a:lnTo>
                  <a:lnTo>
                    <a:pt x="68453" y="68453"/>
                  </a:lnTo>
                  <a:lnTo>
                    <a:pt x="103038" y="39915"/>
                  </a:lnTo>
                  <a:lnTo>
                    <a:pt x="142732" y="18367"/>
                  </a:lnTo>
                  <a:lnTo>
                    <a:pt x="186592" y="4748"/>
                  </a:lnTo>
                  <a:lnTo>
                    <a:pt x="233679" y="0"/>
                  </a:lnTo>
                  <a:lnTo>
                    <a:pt x="5979668" y="0"/>
                  </a:lnTo>
                  <a:lnTo>
                    <a:pt x="6026755" y="4748"/>
                  </a:lnTo>
                  <a:lnTo>
                    <a:pt x="6070615" y="18367"/>
                  </a:lnTo>
                  <a:lnTo>
                    <a:pt x="6110309" y="39915"/>
                  </a:lnTo>
                  <a:lnTo>
                    <a:pt x="6144895" y="68453"/>
                  </a:lnTo>
                  <a:lnTo>
                    <a:pt x="6173432" y="103038"/>
                  </a:lnTo>
                  <a:lnTo>
                    <a:pt x="6194980" y="142732"/>
                  </a:lnTo>
                  <a:lnTo>
                    <a:pt x="6208599" y="186592"/>
                  </a:lnTo>
                  <a:lnTo>
                    <a:pt x="6213348" y="233680"/>
                  </a:lnTo>
                  <a:lnTo>
                    <a:pt x="6213348" y="2169668"/>
                  </a:lnTo>
                  <a:lnTo>
                    <a:pt x="6208599" y="2216755"/>
                  </a:lnTo>
                  <a:lnTo>
                    <a:pt x="6194980" y="2260615"/>
                  </a:lnTo>
                  <a:lnTo>
                    <a:pt x="6173432" y="2300309"/>
                  </a:lnTo>
                  <a:lnTo>
                    <a:pt x="6144895" y="2334895"/>
                  </a:lnTo>
                  <a:lnTo>
                    <a:pt x="6110309" y="2363432"/>
                  </a:lnTo>
                  <a:lnTo>
                    <a:pt x="6070615" y="2384980"/>
                  </a:lnTo>
                  <a:lnTo>
                    <a:pt x="6026755" y="2398599"/>
                  </a:lnTo>
                  <a:lnTo>
                    <a:pt x="5979668" y="2403348"/>
                  </a:lnTo>
                  <a:lnTo>
                    <a:pt x="233679" y="2403348"/>
                  </a:lnTo>
                  <a:lnTo>
                    <a:pt x="186592" y="2398599"/>
                  </a:lnTo>
                  <a:lnTo>
                    <a:pt x="142732" y="2384980"/>
                  </a:lnTo>
                  <a:lnTo>
                    <a:pt x="103038" y="2363432"/>
                  </a:lnTo>
                  <a:lnTo>
                    <a:pt x="68452" y="2334895"/>
                  </a:lnTo>
                  <a:lnTo>
                    <a:pt x="39915" y="2300309"/>
                  </a:lnTo>
                  <a:lnTo>
                    <a:pt x="18367" y="2260615"/>
                  </a:lnTo>
                  <a:lnTo>
                    <a:pt x="4748" y="2216755"/>
                  </a:lnTo>
                  <a:lnTo>
                    <a:pt x="0" y="2169668"/>
                  </a:lnTo>
                  <a:lnTo>
                    <a:pt x="0" y="233680"/>
                  </a:lnTo>
                  <a:close/>
                </a:path>
              </a:pathLst>
            </a:custGeom>
            <a:ln w="28575">
              <a:solidFill>
                <a:srgbClr val="006FA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5830823" y="1706879"/>
              <a:ext cx="288290" cy="287020"/>
            </a:xfrm>
            <a:custGeom>
              <a:avLst/>
              <a:gdLst/>
              <a:ahLst/>
              <a:cxnLst/>
              <a:rect l="l" t="t" r="r" b="b"/>
              <a:pathLst>
                <a:path w="288289" h="287019">
                  <a:moveTo>
                    <a:pt x="144017" y="0"/>
                  </a:moveTo>
                  <a:lnTo>
                    <a:pt x="98511" y="7303"/>
                  </a:lnTo>
                  <a:lnTo>
                    <a:pt x="58978" y="27639"/>
                  </a:lnTo>
                  <a:lnTo>
                    <a:pt x="27797" y="58649"/>
                  </a:lnTo>
                  <a:lnTo>
                    <a:pt x="7345" y="97974"/>
                  </a:lnTo>
                  <a:lnTo>
                    <a:pt x="0" y="143256"/>
                  </a:lnTo>
                  <a:lnTo>
                    <a:pt x="7345" y="188537"/>
                  </a:lnTo>
                  <a:lnTo>
                    <a:pt x="27797" y="227862"/>
                  </a:lnTo>
                  <a:lnTo>
                    <a:pt x="58978" y="258872"/>
                  </a:lnTo>
                  <a:lnTo>
                    <a:pt x="98511" y="279208"/>
                  </a:lnTo>
                  <a:lnTo>
                    <a:pt x="144017" y="286512"/>
                  </a:lnTo>
                  <a:lnTo>
                    <a:pt x="189524" y="279208"/>
                  </a:lnTo>
                  <a:lnTo>
                    <a:pt x="229057" y="258872"/>
                  </a:lnTo>
                  <a:lnTo>
                    <a:pt x="260238" y="227862"/>
                  </a:lnTo>
                  <a:lnTo>
                    <a:pt x="280690" y="188537"/>
                  </a:lnTo>
                  <a:lnTo>
                    <a:pt x="288036" y="143256"/>
                  </a:lnTo>
                  <a:lnTo>
                    <a:pt x="280690" y="97974"/>
                  </a:lnTo>
                  <a:lnTo>
                    <a:pt x="260238" y="58649"/>
                  </a:lnTo>
                  <a:lnTo>
                    <a:pt x="229057" y="27639"/>
                  </a:lnTo>
                  <a:lnTo>
                    <a:pt x="189524" y="7303"/>
                  </a:lnTo>
                  <a:lnTo>
                    <a:pt x="144017" y="0"/>
                  </a:lnTo>
                  <a:close/>
                </a:path>
              </a:pathLst>
            </a:custGeom>
            <a:solidFill>
              <a:srgbClr val="006F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0" name="object 20"/>
          <p:cNvGrpSpPr/>
          <p:nvPr/>
        </p:nvGrpSpPr>
        <p:grpSpPr>
          <a:xfrm>
            <a:off x="6205728" y="5042915"/>
            <a:ext cx="5564505" cy="1403985"/>
            <a:chOff x="6205728" y="5042915"/>
            <a:chExt cx="5564505" cy="1403985"/>
          </a:xfrm>
        </p:grpSpPr>
        <p:pic>
          <p:nvPicPr>
            <p:cNvPr id="21" name="object 2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584948" y="5227319"/>
              <a:ext cx="2904744" cy="320040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972300" y="5600699"/>
              <a:ext cx="4131563" cy="230124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399276" y="5884163"/>
              <a:ext cx="5277612" cy="475488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6320790" y="5156453"/>
              <a:ext cx="5434965" cy="1275715"/>
            </a:xfrm>
            <a:custGeom>
              <a:avLst/>
              <a:gdLst/>
              <a:ahLst/>
              <a:cxnLst/>
              <a:rect l="l" t="t" r="r" b="b"/>
              <a:pathLst>
                <a:path w="5434965" h="1275714">
                  <a:moveTo>
                    <a:pt x="0" y="124079"/>
                  </a:moveTo>
                  <a:lnTo>
                    <a:pt x="9743" y="75759"/>
                  </a:lnTo>
                  <a:lnTo>
                    <a:pt x="36321" y="36322"/>
                  </a:lnTo>
                  <a:lnTo>
                    <a:pt x="75759" y="9743"/>
                  </a:lnTo>
                  <a:lnTo>
                    <a:pt x="124079" y="0"/>
                  </a:lnTo>
                  <a:lnTo>
                    <a:pt x="5310505" y="0"/>
                  </a:lnTo>
                  <a:lnTo>
                    <a:pt x="5358824" y="9743"/>
                  </a:lnTo>
                  <a:lnTo>
                    <a:pt x="5398262" y="36322"/>
                  </a:lnTo>
                  <a:lnTo>
                    <a:pt x="5424840" y="75759"/>
                  </a:lnTo>
                  <a:lnTo>
                    <a:pt x="5434584" y="124079"/>
                  </a:lnTo>
                  <a:lnTo>
                    <a:pt x="5434584" y="1151559"/>
                  </a:lnTo>
                  <a:lnTo>
                    <a:pt x="5424840" y="1199839"/>
                  </a:lnTo>
                  <a:lnTo>
                    <a:pt x="5398262" y="1239262"/>
                  </a:lnTo>
                  <a:lnTo>
                    <a:pt x="5358824" y="1265841"/>
                  </a:lnTo>
                  <a:lnTo>
                    <a:pt x="5310505" y="1275588"/>
                  </a:lnTo>
                  <a:lnTo>
                    <a:pt x="124079" y="1275588"/>
                  </a:lnTo>
                  <a:lnTo>
                    <a:pt x="75759" y="1265841"/>
                  </a:lnTo>
                  <a:lnTo>
                    <a:pt x="36322" y="1239262"/>
                  </a:lnTo>
                  <a:lnTo>
                    <a:pt x="9743" y="1199839"/>
                  </a:lnTo>
                  <a:lnTo>
                    <a:pt x="0" y="1151559"/>
                  </a:lnTo>
                  <a:lnTo>
                    <a:pt x="0" y="124079"/>
                  </a:lnTo>
                  <a:close/>
                </a:path>
              </a:pathLst>
            </a:custGeom>
            <a:ln w="28575">
              <a:solidFill>
                <a:srgbClr val="006FA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6205728" y="5042915"/>
              <a:ext cx="288290" cy="288290"/>
            </a:xfrm>
            <a:custGeom>
              <a:avLst/>
              <a:gdLst/>
              <a:ahLst/>
              <a:cxnLst/>
              <a:rect l="l" t="t" r="r" b="b"/>
              <a:pathLst>
                <a:path w="288289" h="288289">
                  <a:moveTo>
                    <a:pt x="144018" y="0"/>
                  </a:moveTo>
                  <a:lnTo>
                    <a:pt x="98511" y="7345"/>
                  </a:lnTo>
                  <a:lnTo>
                    <a:pt x="58978" y="27797"/>
                  </a:lnTo>
                  <a:lnTo>
                    <a:pt x="27797" y="58978"/>
                  </a:lnTo>
                  <a:lnTo>
                    <a:pt x="7345" y="98511"/>
                  </a:lnTo>
                  <a:lnTo>
                    <a:pt x="0" y="144017"/>
                  </a:lnTo>
                  <a:lnTo>
                    <a:pt x="7345" y="189524"/>
                  </a:lnTo>
                  <a:lnTo>
                    <a:pt x="27797" y="229057"/>
                  </a:lnTo>
                  <a:lnTo>
                    <a:pt x="58978" y="260238"/>
                  </a:lnTo>
                  <a:lnTo>
                    <a:pt x="98511" y="280690"/>
                  </a:lnTo>
                  <a:lnTo>
                    <a:pt x="144018" y="288035"/>
                  </a:lnTo>
                  <a:lnTo>
                    <a:pt x="189524" y="280690"/>
                  </a:lnTo>
                  <a:lnTo>
                    <a:pt x="229057" y="260238"/>
                  </a:lnTo>
                  <a:lnTo>
                    <a:pt x="260238" y="229057"/>
                  </a:lnTo>
                  <a:lnTo>
                    <a:pt x="280690" y="189524"/>
                  </a:lnTo>
                  <a:lnTo>
                    <a:pt x="288036" y="144017"/>
                  </a:lnTo>
                  <a:lnTo>
                    <a:pt x="280690" y="98511"/>
                  </a:lnTo>
                  <a:lnTo>
                    <a:pt x="260238" y="58978"/>
                  </a:lnTo>
                  <a:lnTo>
                    <a:pt x="229057" y="27797"/>
                  </a:lnTo>
                  <a:lnTo>
                    <a:pt x="189524" y="7345"/>
                  </a:lnTo>
                  <a:lnTo>
                    <a:pt x="144018" y="0"/>
                  </a:lnTo>
                  <a:close/>
                </a:path>
              </a:pathLst>
            </a:custGeom>
            <a:solidFill>
              <a:srgbClr val="006F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6965950" y="277748"/>
            <a:ext cx="11176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1</a:t>
            </a:r>
            <a:endParaRPr sz="1200" dirty="0">
              <a:latin typeface="Microsoft Sans Serif"/>
              <a:cs typeface="Microsoft Sans Serif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7753604" y="4353305"/>
            <a:ext cx="11176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3</a:t>
            </a:r>
            <a:endParaRPr sz="1200">
              <a:latin typeface="Microsoft Sans Serif"/>
              <a:cs typeface="Microsoft Sans Serif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919978" y="1746250"/>
            <a:ext cx="11176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2</a:t>
            </a:r>
            <a:endParaRPr sz="1200">
              <a:latin typeface="Microsoft Sans Serif"/>
              <a:cs typeface="Microsoft Sans Serif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6293865" y="5083555"/>
            <a:ext cx="11176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4</a:t>
            </a:r>
            <a:endParaRPr sz="1200">
              <a:latin typeface="Microsoft Sans Serif"/>
              <a:cs typeface="Microsoft Sans Serif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129539" y="2051304"/>
            <a:ext cx="5416550" cy="664845"/>
            <a:chOff x="129539" y="2051304"/>
            <a:chExt cx="5416550" cy="664845"/>
          </a:xfrm>
        </p:grpSpPr>
        <p:sp>
          <p:nvSpPr>
            <p:cNvPr id="31" name="object 31"/>
            <p:cNvSpPr/>
            <p:nvPr/>
          </p:nvSpPr>
          <p:spPr>
            <a:xfrm>
              <a:off x="266700" y="2199132"/>
              <a:ext cx="5279390" cy="516890"/>
            </a:xfrm>
            <a:custGeom>
              <a:avLst/>
              <a:gdLst/>
              <a:ahLst/>
              <a:cxnLst/>
              <a:rect l="l" t="t" r="r" b="b"/>
              <a:pathLst>
                <a:path w="5279390" h="516889">
                  <a:moveTo>
                    <a:pt x="5228844" y="0"/>
                  </a:moveTo>
                  <a:lnTo>
                    <a:pt x="50228" y="0"/>
                  </a:lnTo>
                  <a:lnTo>
                    <a:pt x="30678" y="3946"/>
                  </a:lnTo>
                  <a:lnTo>
                    <a:pt x="14712" y="14716"/>
                  </a:lnTo>
                  <a:lnTo>
                    <a:pt x="3947" y="30700"/>
                  </a:lnTo>
                  <a:lnTo>
                    <a:pt x="0" y="50291"/>
                  </a:lnTo>
                  <a:lnTo>
                    <a:pt x="0" y="466343"/>
                  </a:lnTo>
                  <a:lnTo>
                    <a:pt x="3947" y="485935"/>
                  </a:lnTo>
                  <a:lnTo>
                    <a:pt x="14712" y="501919"/>
                  </a:lnTo>
                  <a:lnTo>
                    <a:pt x="30678" y="512689"/>
                  </a:lnTo>
                  <a:lnTo>
                    <a:pt x="50228" y="516635"/>
                  </a:lnTo>
                  <a:lnTo>
                    <a:pt x="5228844" y="516635"/>
                  </a:lnTo>
                  <a:lnTo>
                    <a:pt x="5248435" y="512689"/>
                  </a:lnTo>
                  <a:lnTo>
                    <a:pt x="5264419" y="501919"/>
                  </a:lnTo>
                  <a:lnTo>
                    <a:pt x="5275189" y="485935"/>
                  </a:lnTo>
                  <a:lnTo>
                    <a:pt x="5279136" y="466343"/>
                  </a:lnTo>
                  <a:lnTo>
                    <a:pt x="5279136" y="50291"/>
                  </a:lnTo>
                  <a:lnTo>
                    <a:pt x="5275189" y="30700"/>
                  </a:lnTo>
                  <a:lnTo>
                    <a:pt x="5264419" y="14716"/>
                  </a:lnTo>
                  <a:lnTo>
                    <a:pt x="5248435" y="3946"/>
                  </a:lnTo>
                  <a:lnTo>
                    <a:pt x="5228844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29539" y="2051304"/>
              <a:ext cx="274320" cy="288290"/>
            </a:xfrm>
            <a:custGeom>
              <a:avLst/>
              <a:gdLst/>
              <a:ahLst/>
              <a:cxnLst/>
              <a:rect l="l" t="t" r="r" b="b"/>
              <a:pathLst>
                <a:path w="274320" h="288289">
                  <a:moveTo>
                    <a:pt x="137160" y="0"/>
                  </a:moveTo>
                  <a:lnTo>
                    <a:pt x="93805" y="7345"/>
                  </a:lnTo>
                  <a:lnTo>
                    <a:pt x="56153" y="27797"/>
                  </a:lnTo>
                  <a:lnTo>
                    <a:pt x="26462" y="58978"/>
                  </a:lnTo>
                  <a:lnTo>
                    <a:pt x="6992" y="98511"/>
                  </a:lnTo>
                  <a:lnTo>
                    <a:pt x="0" y="144018"/>
                  </a:lnTo>
                  <a:lnTo>
                    <a:pt x="6992" y="189524"/>
                  </a:lnTo>
                  <a:lnTo>
                    <a:pt x="26462" y="229057"/>
                  </a:lnTo>
                  <a:lnTo>
                    <a:pt x="56153" y="260238"/>
                  </a:lnTo>
                  <a:lnTo>
                    <a:pt x="93805" y="280690"/>
                  </a:lnTo>
                  <a:lnTo>
                    <a:pt x="137160" y="288036"/>
                  </a:lnTo>
                  <a:lnTo>
                    <a:pt x="180514" y="280690"/>
                  </a:lnTo>
                  <a:lnTo>
                    <a:pt x="218166" y="260238"/>
                  </a:lnTo>
                  <a:lnTo>
                    <a:pt x="247857" y="229057"/>
                  </a:lnTo>
                  <a:lnTo>
                    <a:pt x="267327" y="189524"/>
                  </a:lnTo>
                  <a:lnTo>
                    <a:pt x="274320" y="144018"/>
                  </a:lnTo>
                  <a:lnTo>
                    <a:pt x="267327" y="98511"/>
                  </a:lnTo>
                  <a:lnTo>
                    <a:pt x="247857" y="58978"/>
                  </a:lnTo>
                  <a:lnTo>
                    <a:pt x="218166" y="27797"/>
                  </a:lnTo>
                  <a:lnTo>
                    <a:pt x="180514" y="7345"/>
                  </a:lnTo>
                  <a:lnTo>
                    <a:pt x="137160" y="0"/>
                  </a:lnTo>
                  <a:close/>
                </a:path>
              </a:pathLst>
            </a:custGeom>
            <a:solidFill>
              <a:srgbClr val="006F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210718" y="2091944"/>
            <a:ext cx="4846320" cy="5619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390"/>
              </a:lnSpc>
              <a:spcBef>
                <a:spcPts val="100"/>
              </a:spcBef>
            </a:pPr>
            <a:r>
              <a:rPr sz="12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1</a:t>
            </a:r>
            <a:endParaRPr sz="1200" dirty="0">
              <a:latin typeface="Microsoft Sans Serif"/>
              <a:cs typeface="Microsoft Sans Serif"/>
            </a:endParaRPr>
          </a:p>
          <a:p>
            <a:pPr marL="429259" indent="-287020">
              <a:lnSpc>
                <a:spcPts val="1390"/>
              </a:lnSpc>
              <a:buFont typeface="Arial MT"/>
              <a:buChar char="•"/>
              <a:tabLst>
                <a:tab pos="429259" algn="l"/>
              </a:tabLst>
            </a:pPr>
            <a:r>
              <a:rPr sz="1200" dirty="0">
                <a:latin typeface="Microsoft Sans Serif"/>
                <a:cs typeface="Microsoft Sans Serif"/>
              </a:rPr>
              <a:t>Make</a:t>
            </a:r>
            <a:r>
              <a:rPr sz="1200" spc="-10" dirty="0">
                <a:latin typeface="Microsoft Sans Serif"/>
                <a:cs typeface="Microsoft Sans Serif"/>
              </a:rPr>
              <a:t> </a:t>
            </a:r>
            <a:r>
              <a:rPr sz="1200" spc="-40" dirty="0">
                <a:latin typeface="Microsoft Sans Serif"/>
                <a:cs typeface="Microsoft Sans Serif"/>
              </a:rPr>
              <a:t>a </a:t>
            </a:r>
            <a:r>
              <a:rPr sz="1200" spc="-120" dirty="0">
                <a:latin typeface="Microsoft Sans Serif"/>
                <a:cs typeface="Microsoft Sans Serif"/>
              </a:rPr>
              <a:t>GET</a:t>
            </a:r>
            <a:r>
              <a:rPr sz="1200" spc="-25" dirty="0">
                <a:latin typeface="Microsoft Sans Serif"/>
                <a:cs typeface="Microsoft Sans Serif"/>
              </a:rPr>
              <a:t> </a:t>
            </a:r>
            <a:r>
              <a:rPr sz="1200" dirty="0">
                <a:latin typeface="Microsoft Sans Serif"/>
                <a:cs typeface="Microsoft Sans Serif"/>
              </a:rPr>
              <a:t>response</a:t>
            </a:r>
            <a:r>
              <a:rPr sz="1200" spc="-20" dirty="0">
                <a:latin typeface="Microsoft Sans Serif"/>
                <a:cs typeface="Microsoft Sans Serif"/>
              </a:rPr>
              <a:t> </a:t>
            </a:r>
            <a:r>
              <a:rPr sz="1200" spc="95" dirty="0">
                <a:latin typeface="Microsoft Sans Serif"/>
                <a:cs typeface="Microsoft Sans Serif"/>
              </a:rPr>
              <a:t>to</a:t>
            </a:r>
            <a:r>
              <a:rPr sz="1200" spc="-25" dirty="0">
                <a:latin typeface="Microsoft Sans Serif"/>
                <a:cs typeface="Microsoft Sans Serif"/>
              </a:rPr>
              <a:t> </a:t>
            </a:r>
            <a:r>
              <a:rPr sz="1200" spc="55" dirty="0">
                <a:latin typeface="Microsoft Sans Serif"/>
                <a:cs typeface="Microsoft Sans Serif"/>
              </a:rPr>
              <a:t>the</a:t>
            </a:r>
            <a:r>
              <a:rPr sz="1200" spc="-20" dirty="0">
                <a:latin typeface="Microsoft Sans Serif"/>
                <a:cs typeface="Microsoft Sans Serif"/>
              </a:rPr>
              <a:t> </a:t>
            </a:r>
            <a:r>
              <a:rPr sz="1200" spc="-45" dirty="0">
                <a:latin typeface="Microsoft Sans Serif"/>
                <a:cs typeface="Microsoft Sans Serif"/>
              </a:rPr>
              <a:t>SpaceX</a:t>
            </a:r>
            <a:r>
              <a:rPr sz="1200" spc="-25" dirty="0">
                <a:latin typeface="Microsoft Sans Serif"/>
                <a:cs typeface="Microsoft Sans Serif"/>
              </a:rPr>
              <a:t> </a:t>
            </a:r>
            <a:r>
              <a:rPr sz="1200" spc="-114" dirty="0">
                <a:latin typeface="Microsoft Sans Serif"/>
                <a:cs typeface="Microsoft Sans Serif"/>
              </a:rPr>
              <a:t>REST</a:t>
            </a:r>
            <a:r>
              <a:rPr sz="1200" spc="-45" dirty="0">
                <a:latin typeface="Microsoft Sans Serif"/>
                <a:cs typeface="Microsoft Sans Serif"/>
              </a:rPr>
              <a:t> </a:t>
            </a:r>
            <a:r>
              <a:rPr sz="1200" spc="-25" dirty="0">
                <a:latin typeface="Microsoft Sans Serif"/>
                <a:cs typeface="Microsoft Sans Serif"/>
              </a:rPr>
              <a:t>API</a:t>
            </a:r>
            <a:endParaRPr sz="1200" dirty="0">
              <a:latin typeface="Microsoft Sans Serif"/>
              <a:cs typeface="Microsoft Sans Serif"/>
            </a:endParaRPr>
          </a:p>
          <a:p>
            <a:pPr marL="429259" indent="-287020">
              <a:lnSpc>
                <a:spcPct val="100000"/>
              </a:lnSpc>
              <a:buFont typeface="Arial MT"/>
              <a:buChar char="•"/>
              <a:tabLst>
                <a:tab pos="429259" algn="l"/>
              </a:tabLst>
            </a:pPr>
            <a:r>
              <a:rPr sz="1200" dirty="0">
                <a:latin typeface="Microsoft Sans Serif"/>
                <a:cs typeface="Microsoft Sans Serif"/>
              </a:rPr>
              <a:t>Convert</a:t>
            </a:r>
            <a:r>
              <a:rPr sz="1200" spc="-5" dirty="0">
                <a:latin typeface="Microsoft Sans Serif"/>
                <a:cs typeface="Microsoft Sans Serif"/>
              </a:rPr>
              <a:t> </a:t>
            </a:r>
            <a:r>
              <a:rPr sz="1200" spc="55" dirty="0">
                <a:latin typeface="Microsoft Sans Serif"/>
                <a:cs typeface="Microsoft Sans Serif"/>
              </a:rPr>
              <a:t>the</a:t>
            </a:r>
            <a:r>
              <a:rPr sz="1200" spc="25" dirty="0">
                <a:latin typeface="Microsoft Sans Serif"/>
                <a:cs typeface="Microsoft Sans Serif"/>
              </a:rPr>
              <a:t> </a:t>
            </a:r>
            <a:r>
              <a:rPr sz="1200" dirty="0">
                <a:latin typeface="Microsoft Sans Serif"/>
                <a:cs typeface="Microsoft Sans Serif"/>
              </a:rPr>
              <a:t>response</a:t>
            </a:r>
            <a:r>
              <a:rPr sz="1200" spc="5" dirty="0">
                <a:latin typeface="Microsoft Sans Serif"/>
                <a:cs typeface="Microsoft Sans Serif"/>
              </a:rPr>
              <a:t> </a:t>
            </a:r>
            <a:r>
              <a:rPr sz="1200" spc="95" dirty="0">
                <a:latin typeface="Microsoft Sans Serif"/>
                <a:cs typeface="Microsoft Sans Serif"/>
              </a:rPr>
              <a:t>to</a:t>
            </a:r>
            <a:r>
              <a:rPr sz="1200" spc="10" dirty="0">
                <a:latin typeface="Microsoft Sans Serif"/>
                <a:cs typeface="Microsoft Sans Serif"/>
              </a:rPr>
              <a:t> </a:t>
            </a:r>
            <a:r>
              <a:rPr sz="1200" spc="-40" dirty="0">
                <a:latin typeface="Microsoft Sans Serif"/>
                <a:cs typeface="Microsoft Sans Serif"/>
              </a:rPr>
              <a:t>a</a:t>
            </a:r>
            <a:r>
              <a:rPr sz="1200" dirty="0">
                <a:latin typeface="Microsoft Sans Serif"/>
                <a:cs typeface="Microsoft Sans Serif"/>
              </a:rPr>
              <a:t> .json</a:t>
            </a:r>
            <a:r>
              <a:rPr sz="1200" spc="-5" dirty="0">
                <a:latin typeface="Microsoft Sans Serif"/>
                <a:cs typeface="Microsoft Sans Serif"/>
              </a:rPr>
              <a:t> </a:t>
            </a:r>
            <a:r>
              <a:rPr sz="1200" dirty="0">
                <a:latin typeface="Microsoft Sans Serif"/>
                <a:cs typeface="Microsoft Sans Serif"/>
              </a:rPr>
              <a:t>file</a:t>
            </a:r>
            <a:r>
              <a:rPr sz="1200" spc="5" dirty="0">
                <a:latin typeface="Microsoft Sans Serif"/>
                <a:cs typeface="Microsoft Sans Serif"/>
              </a:rPr>
              <a:t> </a:t>
            </a:r>
            <a:r>
              <a:rPr sz="1200" dirty="0">
                <a:latin typeface="Microsoft Sans Serif"/>
                <a:cs typeface="Microsoft Sans Serif"/>
              </a:rPr>
              <a:t>then</a:t>
            </a:r>
            <a:r>
              <a:rPr sz="1200" spc="25" dirty="0">
                <a:latin typeface="Microsoft Sans Serif"/>
                <a:cs typeface="Microsoft Sans Serif"/>
              </a:rPr>
              <a:t> </a:t>
            </a:r>
            <a:r>
              <a:rPr sz="1200" spc="95" dirty="0">
                <a:latin typeface="Microsoft Sans Serif"/>
                <a:cs typeface="Microsoft Sans Serif"/>
              </a:rPr>
              <a:t>to</a:t>
            </a:r>
            <a:r>
              <a:rPr sz="1200" spc="15" dirty="0">
                <a:latin typeface="Microsoft Sans Serif"/>
                <a:cs typeface="Microsoft Sans Serif"/>
              </a:rPr>
              <a:t> </a:t>
            </a:r>
            <a:r>
              <a:rPr sz="1200" spc="-40" dirty="0">
                <a:latin typeface="Microsoft Sans Serif"/>
                <a:cs typeface="Microsoft Sans Serif"/>
              </a:rPr>
              <a:t>a</a:t>
            </a:r>
            <a:r>
              <a:rPr sz="1200" spc="-5" dirty="0">
                <a:latin typeface="Microsoft Sans Serif"/>
                <a:cs typeface="Microsoft Sans Serif"/>
              </a:rPr>
              <a:t> </a:t>
            </a:r>
            <a:r>
              <a:rPr sz="1200" spc="-25" dirty="0">
                <a:latin typeface="Microsoft Sans Serif"/>
                <a:cs typeface="Microsoft Sans Serif"/>
              </a:rPr>
              <a:t>Pandas</a:t>
            </a:r>
            <a:r>
              <a:rPr sz="1200" spc="10" dirty="0">
                <a:latin typeface="Microsoft Sans Serif"/>
                <a:cs typeface="Microsoft Sans Serif"/>
              </a:rPr>
              <a:t> </a:t>
            </a:r>
            <a:r>
              <a:rPr sz="1200" spc="-10" dirty="0">
                <a:latin typeface="Microsoft Sans Serif"/>
                <a:cs typeface="Microsoft Sans Serif"/>
              </a:rPr>
              <a:t>DataFrame</a:t>
            </a:r>
            <a:endParaRPr sz="1200" dirty="0">
              <a:latin typeface="Microsoft Sans Serif"/>
              <a:cs typeface="Microsoft Sans Serif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129539" y="3035807"/>
            <a:ext cx="5424170" cy="1100455"/>
            <a:chOff x="129539" y="3035807"/>
            <a:chExt cx="5424170" cy="1100455"/>
          </a:xfrm>
        </p:grpSpPr>
        <p:sp>
          <p:nvSpPr>
            <p:cNvPr id="35" name="object 35"/>
            <p:cNvSpPr/>
            <p:nvPr/>
          </p:nvSpPr>
          <p:spPr>
            <a:xfrm>
              <a:off x="274319" y="3183635"/>
              <a:ext cx="5279390" cy="952500"/>
            </a:xfrm>
            <a:custGeom>
              <a:avLst/>
              <a:gdLst/>
              <a:ahLst/>
              <a:cxnLst/>
              <a:rect l="l" t="t" r="r" b="b"/>
              <a:pathLst>
                <a:path w="5279390" h="952500">
                  <a:moveTo>
                    <a:pt x="5186553" y="0"/>
                  </a:moveTo>
                  <a:lnTo>
                    <a:pt x="92608" y="0"/>
                  </a:lnTo>
                  <a:lnTo>
                    <a:pt x="56562" y="7268"/>
                  </a:lnTo>
                  <a:lnTo>
                    <a:pt x="27125" y="27098"/>
                  </a:lnTo>
                  <a:lnTo>
                    <a:pt x="7278" y="56524"/>
                  </a:lnTo>
                  <a:lnTo>
                    <a:pt x="0" y="92583"/>
                  </a:lnTo>
                  <a:lnTo>
                    <a:pt x="0" y="859916"/>
                  </a:lnTo>
                  <a:lnTo>
                    <a:pt x="7278" y="895975"/>
                  </a:lnTo>
                  <a:lnTo>
                    <a:pt x="27125" y="925401"/>
                  </a:lnTo>
                  <a:lnTo>
                    <a:pt x="56562" y="945231"/>
                  </a:lnTo>
                  <a:lnTo>
                    <a:pt x="92608" y="952500"/>
                  </a:lnTo>
                  <a:lnTo>
                    <a:pt x="5186553" y="952500"/>
                  </a:lnTo>
                  <a:lnTo>
                    <a:pt x="5222611" y="945231"/>
                  </a:lnTo>
                  <a:lnTo>
                    <a:pt x="5252037" y="925401"/>
                  </a:lnTo>
                  <a:lnTo>
                    <a:pt x="5271867" y="895975"/>
                  </a:lnTo>
                  <a:lnTo>
                    <a:pt x="5279135" y="859916"/>
                  </a:lnTo>
                  <a:lnTo>
                    <a:pt x="5279135" y="92583"/>
                  </a:lnTo>
                  <a:lnTo>
                    <a:pt x="5271867" y="56524"/>
                  </a:lnTo>
                  <a:lnTo>
                    <a:pt x="5252037" y="27098"/>
                  </a:lnTo>
                  <a:lnTo>
                    <a:pt x="5222611" y="7268"/>
                  </a:lnTo>
                  <a:lnTo>
                    <a:pt x="5186553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29539" y="3035807"/>
              <a:ext cx="288290" cy="288290"/>
            </a:xfrm>
            <a:custGeom>
              <a:avLst/>
              <a:gdLst/>
              <a:ahLst/>
              <a:cxnLst/>
              <a:rect l="l" t="t" r="r" b="b"/>
              <a:pathLst>
                <a:path w="288290" h="288289">
                  <a:moveTo>
                    <a:pt x="144018" y="0"/>
                  </a:moveTo>
                  <a:lnTo>
                    <a:pt x="98496" y="7345"/>
                  </a:lnTo>
                  <a:lnTo>
                    <a:pt x="58962" y="27797"/>
                  </a:lnTo>
                  <a:lnTo>
                    <a:pt x="27786" y="58978"/>
                  </a:lnTo>
                  <a:lnTo>
                    <a:pt x="7342" y="98511"/>
                  </a:lnTo>
                  <a:lnTo>
                    <a:pt x="0" y="144017"/>
                  </a:lnTo>
                  <a:lnTo>
                    <a:pt x="7342" y="189524"/>
                  </a:lnTo>
                  <a:lnTo>
                    <a:pt x="27786" y="229057"/>
                  </a:lnTo>
                  <a:lnTo>
                    <a:pt x="58962" y="260238"/>
                  </a:lnTo>
                  <a:lnTo>
                    <a:pt x="98496" y="280690"/>
                  </a:lnTo>
                  <a:lnTo>
                    <a:pt x="144018" y="288036"/>
                  </a:lnTo>
                  <a:lnTo>
                    <a:pt x="189539" y="280690"/>
                  </a:lnTo>
                  <a:lnTo>
                    <a:pt x="229073" y="260238"/>
                  </a:lnTo>
                  <a:lnTo>
                    <a:pt x="260249" y="229057"/>
                  </a:lnTo>
                  <a:lnTo>
                    <a:pt x="280693" y="189524"/>
                  </a:lnTo>
                  <a:lnTo>
                    <a:pt x="288036" y="144017"/>
                  </a:lnTo>
                  <a:lnTo>
                    <a:pt x="280693" y="98511"/>
                  </a:lnTo>
                  <a:lnTo>
                    <a:pt x="260249" y="58978"/>
                  </a:lnTo>
                  <a:lnTo>
                    <a:pt x="229073" y="27797"/>
                  </a:lnTo>
                  <a:lnTo>
                    <a:pt x="189539" y="7345"/>
                  </a:lnTo>
                  <a:lnTo>
                    <a:pt x="144018" y="0"/>
                  </a:lnTo>
                  <a:close/>
                </a:path>
              </a:pathLst>
            </a:custGeom>
            <a:solidFill>
              <a:srgbClr val="006F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7" name="object 37"/>
          <p:cNvSpPr txBox="1"/>
          <p:nvPr/>
        </p:nvSpPr>
        <p:spPr>
          <a:xfrm>
            <a:off x="217728" y="3054222"/>
            <a:ext cx="5220335" cy="984250"/>
          </a:xfrm>
          <a:prstGeom prst="rect">
            <a:avLst/>
          </a:prstGeom>
        </p:spPr>
        <p:txBody>
          <a:bodyPr vert="horz" wrap="square" lIns="0" tIns="349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75"/>
              </a:spcBef>
            </a:pPr>
            <a:r>
              <a:rPr sz="12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2</a:t>
            </a:r>
            <a:endParaRPr sz="1200">
              <a:latin typeface="Microsoft Sans Serif"/>
              <a:cs typeface="Microsoft Sans Serif"/>
            </a:endParaRPr>
          </a:p>
          <a:p>
            <a:pPr marL="441325" indent="-286385">
              <a:lnSpc>
                <a:spcPct val="100000"/>
              </a:lnSpc>
              <a:spcBef>
                <a:spcPts val="175"/>
              </a:spcBef>
              <a:buFont typeface="Arial MT"/>
              <a:buChar char="•"/>
              <a:tabLst>
                <a:tab pos="441325" algn="l"/>
              </a:tabLst>
            </a:pPr>
            <a:r>
              <a:rPr sz="1200" spc="-35" dirty="0">
                <a:latin typeface="Microsoft Sans Serif"/>
                <a:cs typeface="Microsoft Sans Serif"/>
              </a:rPr>
              <a:t>Use</a:t>
            </a:r>
            <a:r>
              <a:rPr sz="1200" spc="-10" dirty="0">
                <a:latin typeface="Microsoft Sans Serif"/>
                <a:cs typeface="Microsoft Sans Serif"/>
              </a:rPr>
              <a:t> </a:t>
            </a:r>
            <a:r>
              <a:rPr sz="1200" dirty="0">
                <a:latin typeface="Microsoft Sans Serif"/>
                <a:cs typeface="Microsoft Sans Serif"/>
              </a:rPr>
              <a:t>custom</a:t>
            </a:r>
            <a:r>
              <a:rPr sz="1200" spc="5" dirty="0">
                <a:latin typeface="Microsoft Sans Serif"/>
                <a:cs typeface="Microsoft Sans Serif"/>
              </a:rPr>
              <a:t> </a:t>
            </a:r>
            <a:r>
              <a:rPr sz="1200" dirty="0">
                <a:latin typeface="Microsoft Sans Serif"/>
                <a:cs typeface="Microsoft Sans Serif"/>
              </a:rPr>
              <a:t>logic</a:t>
            </a:r>
            <a:r>
              <a:rPr sz="1200" spc="-5" dirty="0">
                <a:latin typeface="Microsoft Sans Serif"/>
                <a:cs typeface="Microsoft Sans Serif"/>
              </a:rPr>
              <a:t> </a:t>
            </a:r>
            <a:r>
              <a:rPr sz="1200" spc="85" dirty="0">
                <a:latin typeface="Microsoft Sans Serif"/>
                <a:cs typeface="Microsoft Sans Serif"/>
              </a:rPr>
              <a:t>to</a:t>
            </a:r>
            <a:r>
              <a:rPr sz="1200" spc="-10" dirty="0">
                <a:latin typeface="Microsoft Sans Serif"/>
                <a:cs typeface="Microsoft Sans Serif"/>
              </a:rPr>
              <a:t> </a:t>
            </a:r>
            <a:r>
              <a:rPr sz="1200" dirty="0">
                <a:latin typeface="Microsoft Sans Serif"/>
                <a:cs typeface="Microsoft Sans Serif"/>
              </a:rPr>
              <a:t>clean </a:t>
            </a:r>
            <a:r>
              <a:rPr sz="1200" spc="55" dirty="0">
                <a:latin typeface="Microsoft Sans Serif"/>
                <a:cs typeface="Microsoft Sans Serif"/>
              </a:rPr>
              <a:t>the</a:t>
            </a:r>
            <a:r>
              <a:rPr sz="1200" spc="5" dirty="0">
                <a:latin typeface="Microsoft Sans Serif"/>
                <a:cs typeface="Microsoft Sans Serif"/>
              </a:rPr>
              <a:t> </a:t>
            </a:r>
            <a:r>
              <a:rPr sz="1200" dirty="0">
                <a:latin typeface="Microsoft Sans Serif"/>
                <a:cs typeface="Microsoft Sans Serif"/>
              </a:rPr>
              <a:t>data</a:t>
            </a:r>
            <a:r>
              <a:rPr sz="1200" spc="15" dirty="0">
                <a:latin typeface="Microsoft Sans Serif"/>
                <a:cs typeface="Microsoft Sans Serif"/>
              </a:rPr>
              <a:t> </a:t>
            </a:r>
            <a:r>
              <a:rPr sz="1200" spc="-10" dirty="0">
                <a:solidFill>
                  <a:srgbClr val="006FAC"/>
                </a:solidFill>
                <a:latin typeface="Microsoft Sans Serif"/>
                <a:cs typeface="Microsoft Sans Serif"/>
              </a:rPr>
              <a:t>(see</a:t>
            </a:r>
            <a:r>
              <a:rPr sz="1200" spc="5" dirty="0">
                <a:solidFill>
                  <a:srgbClr val="006FAC"/>
                </a:solidFill>
                <a:latin typeface="Microsoft Sans Serif"/>
                <a:cs typeface="Microsoft Sans Serif"/>
              </a:rPr>
              <a:t> </a:t>
            </a:r>
            <a:r>
              <a:rPr sz="1200" spc="-10" dirty="0">
                <a:solidFill>
                  <a:srgbClr val="006FAC"/>
                </a:solidFill>
                <a:latin typeface="Microsoft Sans Serif"/>
                <a:cs typeface="Microsoft Sans Serif"/>
              </a:rPr>
              <a:t>Appendix)</a:t>
            </a:r>
            <a:endParaRPr sz="1200">
              <a:latin typeface="Microsoft Sans Serif"/>
              <a:cs typeface="Microsoft Sans Serif"/>
            </a:endParaRPr>
          </a:p>
          <a:p>
            <a:pPr marL="441325" indent="-286385">
              <a:lnSpc>
                <a:spcPct val="100000"/>
              </a:lnSpc>
              <a:buFont typeface="Arial MT"/>
              <a:buChar char="•"/>
              <a:tabLst>
                <a:tab pos="441325" algn="l"/>
              </a:tabLst>
            </a:pPr>
            <a:r>
              <a:rPr sz="1200" dirty="0">
                <a:latin typeface="Microsoft Sans Serif"/>
                <a:cs typeface="Microsoft Sans Serif"/>
              </a:rPr>
              <a:t>Define</a:t>
            </a:r>
            <a:r>
              <a:rPr sz="1200" spc="40" dirty="0">
                <a:latin typeface="Microsoft Sans Serif"/>
                <a:cs typeface="Microsoft Sans Serif"/>
              </a:rPr>
              <a:t> </a:t>
            </a:r>
            <a:r>
              <a:rPr sz="1200" dirty="0">
                <a:latin typeface="Microsoft Sans Serif"/>
                <a:cs typeface="Microsoft Sans Serif"/>
              </a:rPr>
              <a:t>lists</a:t>
            </a:r>
            <a:r>
              <a:rPr sz="1200" spc="40" dirty="0">
                <a:latin typeface="Microsoft Sans Serif"/>
                <a:cs typeface="Microsoft Sans Serif"/>
              </a:rPr>
              <a:t> </a:t>
            </a:r>
            <a:r>
              <a:rPr sz="1200" spc="75" dirty="0">
                <a:latin typeface="Microsoft Sans Serif"/>
                <a:cs typeface="Microsoft Sans Serif"/>
              </a:rPr>
              <a:t>for</a:t>
            </a:r>
            <a:r>
              <a:rPr sz="1200" spc="45" dirty="0">
                <a:latin typeface="Microsoft Sans Serif"/>
                <a:cs typeface="Microsoft Sans Serif"/>
              </a:rPr>
              <a:t> </a:t>
            </a:r>
            <a:r>
              <a:rPr sz="1200" dirty="0">
                <a:latin typeface="Microsoft Sans Serif"/>
                <a:cs typeface="Microsoft Sans Serif"/>
              </a:rPr>
              <a:t>data</a:t>
            </a:r>
            <a:r>
              <a:rPr sz="1200" spc="55" dirty="0">
                <a:latin typeface="Microsoft Sans Serif"/>
                <a:cs typeface="Microsoft Sans Serif"/>
              </a:rPr>
              <a:t> </a:t>
            </a:r>
            <a:r>
              <a:rPr sz="1200" spc="95" dirty="0">
                <a:latin typeface="Microsoft Sans Serif"/>
                <a:cs typeface="Microsoft Sans Serif"/>
              </a:rPr>
              <a:t>to</a:t>
            </a:r>
            <a:r>
              <a:rPr sz="1200" spc="50" dirty="0">
                <a:latin typeface="Microsoft Sans Serif"/>
                <a:cs typeface="Microsoft Sans Serif"/>
              </a:rPr>
              <a:t> </a:t>
            </a:r>
            <a:r>
              <a:rPr sz="1200" dirty="0">
                <a:latin typeface="Microsoft Sans Serif"/>
                <a:cs typeface="Microsoft Sans Serif"/>
              </a:rPr>
              <a:t>be</a:t>
            </a:r>
            <a:r>
              <a:rPr sz="1200" spc="40" dirty="0">
                <a:latin typeface="Microsoft Sans Serif"/>
                <a:cs typeface="Microsoft Sans Serif"/>
              </a:rPr>
              <a:t> </a:t>
            </a:r>
            <a:r>
              <a:rPr sz="1200" dirty="0">
                <a:latin typeface="Microsoft Sans Serif"/>
                <a:cs typeface="Microsoft Sans Serif"/>
              </a:rPr>
              <a:t>stored</a:t>
            </a:r>
            <a:r>
              <a:rPr sz="1200" spc="55" dirty="0">
                <a:latin typeface="Microsoft Sans Serif"/>
                <a:cs typeface="Microsoft Sans Serif"/>
              </a:rPr>
              <a:t> </a:t>
            </a:r>
            <a:r>
              <a:rPr sz="1200" spc="-25" dirty="0">
                <a:latin typeface="Microsoft Sans Serif"/>
                <a:cs typeface="Microsoft Sans Serif"/>
              </a:rPr>
              <a:t>in</a:t>
            </a:r>
            <a:endParaRPr sz="1200">
              <a:latin typeface="Microsoft Sans Serif"/>
              <a:cs typeface="Microsoft Sans Serif"/>
            </a:endParaRPr>
          </a:p>
          <a:p>
            <a:pPr marL="441325" indent="-286385">
              <a:lnSpc>
                <a:spcPct val="100000"/>
              </a:lnSpc>
              <a:buFont typeface="Arial MT"/>
              <a:buChar char="•"/>
              <a:tabLst>
                <a:tab pos="441325" algn="l"/>
              </a:tabLst>
            </a:pPr>
            <a:r>
              <a:rPr sz="1200" spc="-10" dirty="0">
                <a:latin typeface="Microsoft Sans Serif"/>
                <a:cs typeface="Microsoft Sans Serif"/>
              </a:rPr>
              <a:t>Call</a:t>
            </a:r>
            <a:r>
              <a:rPr sz="1200" spc="40" dirty="0">
                <a:latin typeface="Microsoft Sans Serif"/>
                <a:cs typeface="Microsoft Sans Serif"/>
              </a:rPr>
              <a:t> </a:t>
            </a:r>
            <a:r>
              <a:rPr sz="1200" dirty="0">
                <a:latin typeface="Microsoft Sans Serif"/>
                <a:cs typeface="Microsoft Sans Serif"/>
              </a:rPr>
              <a:t>custom</a:t>
            </a:r>
            <a:r>
              <a:rPr sz="1200" spc="50" dirty="0">
                <a:latin typeface="Microsoft Sans Serif"/>
                <a:cs typeface="Microsoft Sans Serif"/>
              </a:rPr>
              <a:t> </a:t>
            </a:r>
            <a:r>
              <a:rPr sz="1200" dirty="0">
                <a:latin typeface="Microsoft Sans Serif"/>
                <a:cs typeface="Microsoft Sans Serif"/>
              </a:rPr>
              <a:t>functions</a:t>
            </a:r>
            <a:r>
              <a:rPr sz="1200" spc="70" dirty="0">
                <a:latin typeface="Microsoft Sans Serif"/>
                <a:cs typeface="Microsoft Sans Serif"/>
              </a:rPr>
              <a:t> </a:t>
            </a:r>
            <a:r>
              <a:rPr sz="1200" spc="-10" dirty="0">
                <a:solidFill>
                  <a:srgbClr val="006FAC"/>
                </a:solidFill>
                <a:latin typeface="Microsoft Sans Serif"/>
                <a:cs typeface="Microsoft Sans Serif"/>
              </a:rPr>
              <a:t>(see</a:t>
            </a:r>
            <a:r>
              <a:rPr sz="1200" spc="60" dirty="0">
                <a:solidFill>
                  <a:srgbClr val="006FAC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006FAC"/>
                </a:solidFill>
                <a:latin typeface="Microsoft Sans Serif"/>
                <a:cs typeface="Microsoft Sans Serif"/>
              </a:rPr>
              <a:t>Appendix)</a:t>
            </a:r>
            <a:r>
              <a:rPr sz="1200" spc="60" dirty="0">
                <a:solidFill>
                  <a:srgbClr val="006FAC"/>
                </a:solidFill>
                <a:latin typeface="Microsoft Sans Serif"/>
                <a:cs typeface="Microsoft Sans Serif"/>
              </a:rPr>
              <a:t> </a:t>
            </a:r>
            <a:r>
              <a:rPr sz="1200" spc="95" dirty="0">
                <a:latin typeface="Microsoft Sans Serif"/>
                <a:cs typeface="Microsoft Sans Serif"/>
              </a:rPr>
              <a:t>to</a:t>
            </a:r>
            <a:r>
              <a:rPr sz="1200" spc="50" dirty="0">
                <a:latin typeface="Microsoft Sans Serif"/>
                <a:cs typeface="Microsoft Sans Serif"/>
              </a:rPr>
              <a:t> </a:t>
            </a:r>
            <a:r>
              <a:rPr sz="1200" dirty="0">
                <a:latin typeface="Microsoft Sans Serif"/>
                <a:cs typeface="Microsoft Sans Serif"/>
              </a:rPr>
              <a:t>retrieve</a:t>
            </a:r>
            <a:r>
              <a:rPr sz="1200" spc="25" dirty="0">
                <a:latin typeface="Microsoft Sans Serif"/>
                <a:cs typeface="Microsoft Sans Serif"/>
              </a:rPr>
              <a:t> </a:t>
            </a:r>
            <a:r>
              <a:rPr sz="1200" dirty="0">
                <a:latin typeface="Microsoft Sans Serif"/>
                <a:cs typeface="Microsoft Sans Serif"/>
              </a:rPr>
              <a:t>data</a:t>
            </a:r>
            <a:r>
              <a:rPr sz="1200" spc="50" dirty="0">
                <a:latin typeface="Microsoft Sans Serif"/>
                <a:cs typeface="Microsoft Sans Serif"/>
              </a:rPr>
              <a:t> </a:t>
            </a:r>
            <a:r>
              <a:rPr sz="1200" dirty="0">
                <a:latin typeface="Microsoft Sans Serif"/>
                <a:cs typeface="Microsoft Sans Serif"/>
              </a:rPr>
              <a:t>and</a:t>
            </a:r>
            <a:r>
              <a:rPr sz="1200" spc="55" dirty="0">
                <a:latin typeface="Microsoft Sans Serif"/>
                <a:cs typeface="Microsoft Sans Serif"/>
              </a:rPr>
              <a:t> </a:t>
            </a:r>
            <a:r>
              <a:rPr sz="1200" spc="60" dirty="0">
                <a:latin typeface="Microsoft Sans Serif"/>
                <a:cs typeface="Microsoft Sans Serif"/>
              </a:rPr>
              <a:t>fill</a:t>
            </a:r>
            <a:r>
              <a:rPr sz="1200" spc="30" dirty="0">
                <a:latin typeface="Microsoft Sans Serif"/>
                <a:cs typeface="Microsoft Sans Serif"/>
              </a:rPr>
              <a:t> </a:t>
            </a:r>
            <a:r>
              <a:rPr sz="1200" spc="55" dirty="0">
                <a:latin typeface="Microsoft Sans Serif"/>
                <a:cs typeface="Microsoft Sans Serif"/>
              </a:rPr>
              <a:t>the</a:t>
            </a:r>
            <a:r>
              <a:rPr sz="1200" spc="50" dirty="0">
                <a:latin typeface="Microsoft Sans Serif"/>
                <a:cs typeface="Microsoft Sans Serif"/>
              </a:rPr>
              <a:t> </a:t>
            </a:r>
            <a:r>
              <a:rPr sz="1200" spc="-10" dirty="0">
                <a:latin typeface="Microsoft Sans Serif"/>
                <a:cs typeface="Microsoft Sans Serif"/>
              </a:rPr>
              <a:t>lists</a:t>
            </a:r>
            <a:endParaRPr sz="1200">
              <a:latin typeface="Microsoft Sans Serif"/>
              <a:cs typeface="Microsoft Sans Serif"/>
            </a:endParaRPr>
          </a:p>
          <a:p>
            <a:pPr marL="441325" indent="-286385">
              <a:lnSpc>
                <a:spcPct val="100000"/>
              </a:lnSpc>
              <a:buFont typeface="Arial MT"/>
              <a:buChar char="•"/>
              <a:tabLst>
                <a:tab pos="441325" algn="l"/>
              </a:tabLst>
            </a:pPr>
            <a:r>
              <a:rPr sz="1200" spc="-35" dirty="0">
                <a:latin typeface="Microsoft Sans Serif"/>
                <a:cs typeface="Microsoft Sans Serif"/>
              </a:rPr>
              <a:t>Use</a:t>
            </a:r>
            <a:r>
              <a:rPr sz="1200" spc="25" dirty="0">
                <a:latin typeface="Microsoft Sans Serif"/>
                <a:cs typeface="Microsoft Sans Serif"/>
              </a:rPr>
              <a:t> </a:t>
            </a:r>
            <a:r>
              <a:rPr sz="1200" dirty="0">
                <a:latin typeface="Microsoft Sans Serif"/>
                <a:cs typeface="Microsoft Sans Serif"/>
              </a:rPr>
              <a:t>these</a:t>
            </a:r>
            <a:r>
              <a:rPr sz="1200" spc="45" dirty="0">
                <a:latin typeface="Microsoft Sans Serif"/>
                <a:cs typeface="Microsoft Sans Serif"/>
              </a:rPr>
              <a:t> </a:t>
            </a:r>
            <a:r>
              <a:rPr sz="1200" dirty="0">
                <a:latin typeface="Microsoft Sans Serif"/>
                <a:cs typeface="Microsoft Sans Serif"/>
              </a:rPr>
              <a:t>lists</a:t>
            </a:r>
            <a:r>
              <a:rPr sz="1200" spc="30" dirty="0">
                <a:latin typeface="Microsoft Sans Serif"/>
                <a:cs typeface="Microsoft Sans Serif"/>
              </a:rPr>
              <a:t> </a:t>
            </a:r>
            <a:r>
              <a:rPr sz="1200" spc="-55" dirty="0">
                <a:latin typeface="Microsoft Sans Serif"/>
                <a:cs typeface="Microsoft Sans Serif"/>
              </a:rPr>
              <a:t>as</a:t>
            </a:r>
            <a:r>
              <a:rPr sz="1200" spc="25" dirty="0">
                <a:latin typeface="Microsoft Sans Serif"/>
                <a:cs typeface="Microsoft Sans Serif"/>
              </a:rPr>
              <a:t> </a:t>
            </a:r>
            <a:r>
              <a:rPr sz="1200" spc="-10" dirty="0">
                <a:latin typeface="Microsoft Sans Serif"/>
                <a:cs typeface="Microsoft Sans Serif"/>
              </a:rPr>
              <a:t>values</a:t>
            </a:r>
            <a:r>
              <a:rPr sz="1200" spc="25" dirty="0">
                <a:latin typeface="Microsoft Sans Serif"/>
                <a:cs typeface="Microsoft Sans Serif"/>
              </a:rPr>
              <a:t> </a:t>
            </a:r>
            <a:r>
              <a:rPr sz="1200" dirty="0">
                <a:latin typeface="Microsoft Sans Serif"/>
                <a:cs typeface="Microsoft Sans Serif"/>
              </a:rPr>
              <a:t>in</a:t>
            </a:r>
            <a:r>
              <a:rPr sz="1200" spc="25" dirty="0">
                <a:latin typeface="Microsoft Sans Serif"/>
                <a:cs typeface="Microsoft Sans Serif"/>
              </a:rPr>
              <a:t> </a:t>
            </a:r>
            <a:r>
              <a:rPr sz="1200" spc="-40" dirty="0">
                <a:latin typeface="Microsoft Sans Serif"/>
                <a:cs typeface="Microsoft Sans Serif"/>
              </a:rPr>
              <a:t>a</a:t>
            </a:r>
            <a:r>
              <a:rPr sz="1200" spc="20" dirty="0">
                <a:latin typeface="Microsoft Sans Serif"/>
                <a:cs typeface="Microsoft Sans Serif"/>
              </a:rPr>
              <a:t> </a:t>
            </a:r>
            <a:r>
              <a:rPr sz="1200" dirty="0">
                <a:latin typeface="Microsoft Sans Serif"/>
                <a:cs typeface="Microsoft Sans Serif"/>
              </a:rPr>
              <a:t>dictionary</a:t>
            </a:r>
            <a:r>
              <a:rPr sz="1200" spc="60" dirty="0">
                <a:latin typeface="Microsoft Sans Serif"/>
                <a:cs typeface="Microsoft Sans Serif"/>
              </a:rPr>
              <a:t> </a:t>
            </a:r>
            <a:r>
              <a:rPr sz="1200" dirty="0">
                <a:latin typeface="Microsoft Sans Serif"/>
                <a:cs typeface="Microsoft Sans Serif"/>
              </a:rPr>
              <a:t>and</a:t>
            </a:r>
            <a:r>
              <a:rPr sz="1200" spc="30" dirty="0">
                <a:latin typeface="Microsoft Sans Serif"/>
                <a:cs typeface="Microsoft Sans Serif"/>
              </a:rPr>
              <a:t> </a:t>
            </a:r>
            <a:r>
              <a:rPr sz="1200" dirty="0">
                <a:latin typeface="Microsoft Sans Serif"/>
                <a:cs typeface="Microsoft Sans Serif"/>
              </a:rPr>
              <a:t>construct</a:t>
            </a:r>
            <a:r>
              <a:rPr sz="1200" spc="45" dirty="0">
                <a:latin typeface="Microsoft Sans Serif"/>
                <a:cs typeface="Microsoft Sans Serif"/>
              </a:rPr>
              <a:t> </a:t>
            </a:r>
            <a:r>
              <a:rPr sz="1200" spc="55" dirty="0">
                <a:latin typeface="Microsoft Sans Serif"/>
                <a:cs typeface="Microsoft Sans Serif"/>
              </a:rPr>
              <a:t>the </a:t>
            </a:r>
            <a:r>
              <a:rPr sz="1200" spc="-10" dirty="0">
                <a:latin typeface="Microsoft Sans Serif"/>
                <a:cs typeface="Microsoft Sans Serif"/>
              </a:rPr>
              <a:t>dataset</a:t>
            </a:r>
            <a:endParaRPr sz="1200">
              <a:latin typeface="Microsoft Sans Serif"/>
              <a:cs typeface="Microsoft Sans Serif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129539" y="4454652"/>
            <a:ext cx="5424170" cy="508000"/>
            <a:chOff x="129539" y="4454652"/>
            <a:chExt cx="5424170" cy="508000"/>
          </a:xfrm>
        </p:grpSpPr>
        <p:sp>
          <p:nvSpPr>
            <p:cNvPr id="39" name="object 39"/>
            <p:cNvSpPr/>
            <p:nvPr/>
          </p:nvSpPr>
          <p:spPr>
            <a:xfrm>
              <a:off x="274319" y="4602480"/>
              <a:ext cx="5279390" cy="360045"/>
            </a:xfrm>
            <a:custGeom>
              <a:avLst/>
              <a:gdLst/>
              <a:ahLst/>
              <a:cxnLst/>
              <a:rect l="l" t="t" r="r" b="b"/>
              <a:pathLst>
                <a:path w="5279390" h="360045">
                  <a:moveTo>
                    <a:pt x="5244210" y="0"/>
                  </a:moveTo>
                  <a:lnTo>
                    <a:pt x="34963" y="0"/>
                  </a:lnTo>
                  <a:lnTo>
                    <a:pt x="21356" y="2742"/>
                  </a:lnTo>
                  <a:lnTo>
                    <a:pt x="10242" y="10223"/>
                  </a:lnTo>
                  <a:lnTo>
                    <a:pt x="2748" y="21324"/>
                  </a:lnTo>
                  <a:lnTo>
                    <a:pt x="0" y="34925"/>
                  </a:lnTo>
                  <a:lnTo>
                    <a:pt x="0" y="324739"/>
                  </a:lnTo>
                  <a:lnTo>
                    <a:pt x="2748" y="338339"/>
                  </a:lnTo>
                  <a:lnTo>
                    <a:pt x="10242" y="349440"/>
                  </a:lnTo>
                  <a:lnTo>
                    <a:pt x="21356" y="356921"/>
                  </a:lnTo>
                  <a:lnTo>
                    <a:pt x="34963" y="359664"/>
                  </a:lnTo>
                  <a:lnTo>
                    <a:pt x="5244210" y="359664"/>
                  </a:lnTo>
                  <a:lnTo>
                    <a:pt x="5257811" y="356921"/>
                  </a:lnTo>
                  <a:lnTo>
                    <a:pt x="5268912" y="349440"/>
                  </a:lnTo>
                  <a:lnTo>
                    <a:pt x="5276393" y="338339"/>
                  </a:lnTo>
                  <a:lnTo>
                    <a:pt x="5279135" y="324739"/>
                  </a:lnTo>
                  <a:lnTo>
                    <a:pt x="5279135" y="34925"/>
                  </a:lnTo>
                  <a:lnTo>
                    <a:pt x="5276393" y="21324"/>
                  </a:lnTo>
                  <a:lnTo>
                    <a:pt x="5268912" y="10223"/>
                  </a:lnTo>
                  <a:lnTo>
                    <a:pt x="5257811" y="2742"/>
                  </a:lnTo>
                  <a:lnTo>
                    <a:pt x="5244210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129539" y="4454652"/>
              <a:ext cx="288290" cy="288290"/>
            </a:xfrm>
            <a:custGeom>
              <a:avLst/>
              <a:gdLst/>
              <a:ahLst/>
              <a:cxnLst/>
              <a:rect l="l" t="t" r="r" b="b"/>
              <a:pathLst>
                <a:path w="288290" h="288289">
                  <a:moveTo>
                    <a:pt x="144018" y="0"/>
                  </a:moveTo>
                  <a:lnTo>
                    <a:pt x="98496" y="7345"/>
                  </a:lnTo>
                  <a:lnTo>
                    <a:pt x="58962" y="27797"/>
                  </a:lnTo>
                  <a:lnTo>
                    <a:pt x="27786" y="58978"/>
                  </a:lnTo>
                  <a:lnTo>
                    <a:pt x="7342" y="98511"/>
                  </a:lnTo>
                  <a:lnTo>
                    <a:pt x="0" y="144018"/>
                  </a:lnTo>
                  <a:lnTo>
                    <a:pt x="7342" y="189524"/>
                  </a:lnTo>
                  <a:lnTo>
                    <a:pt x="27786" y="229057"/>
                  </a:lnTo>
                  <a:lnTo>
                    <a:pt x="58962" y="260238"/>
                  </a:lnTo>
                  <a:lnTo>
                    <a:pt x="98496" y="280690"/>
                  </a:lnTo>
                  <a:lnTo>
                    <a:pt x="144018" y="288036"/>
                  </a:lnTo>
                  <a:lnTo>
                    <a:pt x="189539" y="280690"/>
                  </a:lnTo>
                  <a:lnTo>
                    <a:pt x="229073" y="260238"/>
                  </a:lnTo>
                  <a:lnTo>
                    <a:pt x="260249" y="229057"/>
                  </a:lnTo>
                  <a:lnTo>
                    <a:pt x="280693" y="189524"/>
                  </a:lnTo>
                  <a:lnTo>
                    <a:pt x="288036" y="144018"/>
                  </a:lnTo>
                  <a:lnTo>
                    <a:pt x="280693" y="98511"/>
                  </a:lnTo>
                  <a:lnTo>
                    <a:pt x="260249" y="58978"/>
                  </a:lnTo>
                  <a:lnTo>
                    <a:pt x="229073" y="27797"/>
                  </a:lnTo>
                  <a:lnTo>
                    <a:pt x="189539" y="7345"/>
                  </a:lnTo>
                  <a:lnTo>
                    <a:pt x="144018" y="0"/>
                  </a:lnTo>
                  <a:close/>
                </a:path>
              </a:pathLst>
            </a:custGeom>
            <a:solidFill>
              <a:srgbClr val="006F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1" name="object 41"/>
          <p:cNvSpPr txBox="1"/>
          <p:nvPr/>
        </p:nvSpPr>
        <p:spPr>
          <a:xfrm>
            <a:off x="217728" y="4495927"/>
            <a:ext cx="515048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3</a:t>
            </a:r>
            <a:endParaRPr sz="1200">
              <a:latin typeface="Microsoft Sans Serif"/>
              <a:cs typeface="Microsoft Sans Serif"/>
            </a:endParaRPr>
          </a:p>
          <a:p>
            <a:pPr marL="424815" indent="-286385">
              <a:lnSpc>
                <a:spcPct val="100000"/>
              </a:lnSpc>
              <a:buFont typeface="Arial MT"/>
              <a:buChar char="•"/>
              <a:tabLst>
                <a:tab pos="424815" algn="l"/>
              </a:tabLst>
            </a:pPr>
            <a:r>
              <a:rPr sz="1200" dirty="0">
                <a:latin typeface="Microsoft Sans Serif"/>
                <a:cs typeface="Microsoft Sans Serif"/>
              </a:rPr>
              <a:t>Create</a:t>
            </a:r>
            <a:r>
              <a:rPr sz="1200" spc="45" dirty="0">
                <a:latin typeface="Microsoft Sans Serif"/>
                <a:cs typeface="Microsoft Sans Serif"/>
              </a:rPr>
              <a:t> </a:t>
            </a:r>
            <a:r>
              <a:rPr sz="1200" spc="-40" dirty="0">
                <a:latin typeface="Microsoft Sans Serif"/>
                <a:cs typeface="Microsoft Sans Serif"/>
              </a:rPr>
              <a:t>a</a:t>
            </a:r>
            <a:r>
              <a:rPr sz="1200" spc="30" dirty="0">
                <a:latin typeface="Microsoft Sans Serif"/>
                <a:cs typeface="Microsoft Sans Serif"/>
              </a:rPr>
              <a:t> </a:t>
            </a:r>
            <a:r>
              <a:rPr sz="1200" spc="-25" dirty="0">
                <a:latin typeface="Microsoft Sans Serif"/>
                <a:cs typeface="Microsoft Sans Serif"/>
              </a:rPr>
              <a:t>Pandas</a:t>
            </a:r>
            <a:r>
              <a:rPr sz="1200" spc="45" dirty="0">
                <a:latin typeface="Microsoft Sans Serif"/>
                <a:cs typeface="Microsoft Sans Serif"/>
              </a:rPr>
              <a:t> </a:t>
            </a:r>
            <a:r>
              <a:rPr sz="1200" dirty="0">
                <a:latin typeface="Microsoft Sans Serif"/>
                <a:cs typeface="Microsoft Sans Serif"/>
              </a:rPr>
              <a:t>DataFrame</a:t>
            </a:r>
            <a:r>
              <a:rPr sz="1200" spc="35" dirty="0">
                <a:latin typeface="Microsoft Sans Serif"/>
                <a:cs typeface="Microsoft Sans Serif"/>
              </a:rPr>
              <a:t> </a:t>
            </a:r>
            <a:r>
              <a:rPr sz="1200" spc="60" dirty="0">
                <a:latin typeface="Microsoft Sans Serif"/>
                <a:cs typeface="Microsoft Sans Serif"/>
              </a:rPr>
              <a:t>from</a:t>
            </a:r>
            <a:r>
              <a:rPr sz="1200" spc="30" dirty="0">
                <a:latin typeface="Microsoft Sans Serif"/>
                <a:cs typeface="Microsoft Sans Serif"/>
              </a:rPr>
              <a:t> </a:t>
            </a:r>
            <a:r>
              <a:rPr sz="1200" spc="55" dirty="0">
                <a:latin typeface="Microsoft Sans Serif"/>
                <a:cs typeface="Microsoft Sans Serif"/>
              </a:rPr>
              <a:t>the</a:t>
            </a:r>
            <a:r>
              <a:rPr sz="1200" spc="50" dirty="0">
                <a:latin typeface="Microsoft Sans Serif"/>
                <a:cs typeface="Microsoft Sans Serif"/>
              </a:rPr>
              <a:t> </a:t>
            </a:r>
            <a:r>
              <a:rPr sz="1200" dirty="0">
                <a:latin typeface="Microsoft Sans Serif"/>
                <a:cs typeface="Microsoft Sans Serif"/>
              </a:rPr>
              <a:t>constructed</a:t>
            </a:r>
            <a:r>
              <a:rPr sz="1200" spc="65" dirty="0">
                <a:latin typeface="Microsoft Sans Serif"/>
                <a:cs typeface="Microsoft Sans Serif"/>
              </a:rPr>
              <a:t> </a:t>
            </a:r>
            <a:r>
              <a:rPr sz="1200" dirty="0">
                <a:latin typeface="Microsoft Sans Serif"/>
                <a:cs typeface="Microsoft Sans Serif"/>
              </a:rPr>
              <a:t>dictionary</a:t>
            </a:r>
            <a:r>
              <a:rPr sz="1200" spc="55" dirty="0">
                <a:latin typeface="Microsoft Sans Serif"/>
                <a:cs typeface="Microsoft Sans Serif"/>
              </a:rPr>
              <a:t> </a:t>
            </a:r>
            <a:r>
              <a:rPr sz="1200" spc="-10" dirty="0">
                <a:latin typeface="Microsoft Sans Serif"/>
                <a:cs typeface="Microsoft Sans Serif"/>
              </a:rPr>
              <a:t>dataset</a:t>
            </a:r>
            <a:endParaRPr sz="1200">
              <a:latin typeface="Microsoft Sans Serif"/>
              <a:cs typeface="Microsoft Sans Serif"/>
            </a:endParaRPr>
          </a:p>
        </p:txBody>
      </p:sp>
      <p:grpSp>
        <p:nvGrpSpPr>
          <p:cNvPr id="42" name="object 42"/>
          <p:cNvGrpSpPr/>
          <p:nvPr/>
        </p:nvGrpSpPr>
        <p:grpSpPr>
          <a:xfrm>
            <a:off x="129539" y="5282184"/>
            <a:ext cx="5424170" cy="1099185"/>
            <a:chOff x="129539" y="5282184"/>
            <a:chExt cx="5424170" cy="1099185"/>
          </a:xfrm>
        </p:grpSpPr>
        <p:sp>
          <p:nvSpPr>
            <p:cNvPr id="43" name="object 43"/>
            <p:cNvSpPr/>
            <p:nvPr/>
          </p:nvSpPr>
          <p:spPr>
            <a:xfrm>
              <a:off x="274319" y="5428488"/>
              <a:ext cx="5279390" cy="952500"/>
            </a:xfrm>
            <a:custGeom>
              <a:avLst/>
              <a:gdLst/>
              <a:ahLst/>
              <a:cxnLst/>
              <a:rect l="l" t="t" r="r" b="b"/>
              <a:pathLst>
                <a:path w="5279390" h="952500">
                  <a:moveTo>
                    <a:pt x="5186553" y="0"/>
                  </a:moveTo>
                  <a:lnTo>
                    <a:pt x="92608" y="0"/>
                  </a:lnTo>
                  <a:lnTo>
                    <a:pt x="56562" y="7268"/>
                  </a:lnTo>
                  <a:lnTo>
                    <a:pt x="27125" y="27098"/>
                  </a:lnTo>
                  <a:lnTo>
                    <a:pt x="7278" y="56524"/>
                  </a:lnTo>
                  <a:lnTo>
                    <a:pt x="0" y="92583"/>
                  </a:lnTo>
                  <a:lnTo>
                    <a:pt x="0" y="859891"/>
                  </a:lnTo>
                  <a:lnTo>
                    <a:pt x="7278" y="895937"/>
                  </a:lnTo>
                  <a:lnTo>
                    <a:pt x="27125" y="925374"/>
                  </a:lnTo>
                  <a:lnTo>
                    <a:pt x="56562" y="945221"/>
                  </a:lnTo>
                  <a:lnTo>
                    <a:pt x="92608" y="952500"/>
                  </a:lnTo>
                  <a:lnTo>
                    <a:pt x="5186553" y="952500"/>
                  </a:lnTo>
                  <a:lnTo>
                    <a:pt x="5222611" y="945221"/>
                  </a:lnTo>
                  <a:lnTo>
                    <a:pt x="5252037" y="925374"/>
                  </a:lnTo>
                  <a:lnTo>
                    <a:pt x="5271867" y="895937"/>
                  </a:lnTo>
                  <a:lnTo>
                    <a:pt x="5279135" y="859891"/>
                  </a:lnTo>
                  <a:lnTo>
                    <a:pt x="5279135" y="92583"/>
                  </a:lnTo>
                  <a:lnTo>
                    <a:pt x="5271867" y="56524"/>
                  </a:lnTo>
                  <a:lnTo>
                    <a:pt x="5252037" y="27098"/>
                  </a:lnTo>
                  <a:lnTo>
                    <a:pt x="5222611" y="7268"/>
                  </a:lnTo>
                  <a:lnTo>
                    <a:pt x="5186553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129539" y="5282184"/>
              <a:ext cx="288290" cy="288290"/>
            </a:xfrm>
            <a:custGeom>
              <a:avLst/>
              <a:gdLst/>
              <a:ahLst/>
              <a:cxnLst/>
              <a:rect l="l" t="t" r="r" b="b"/>
              <a:pathLst>
                <a:path w="288290" h="288289">
                  <a:moveTo>
                    <a:pt x="144018" y="0"/>
                  </a:moveTo>
                  <a:lnTo>
                    <a:pt x="98496" y="7345"/>
                  </a:lnTo>
                  <a:lnTo>
                    <a:pt x="58962" y="27797"/>
                  </a:lnTo>
                  <a:lnTo>
                    <a:pt x="27786" y="58978"/>
                  </a:lnTo>
                  <a:lnTo>
                    <a:pt x="7342" y="98511"/>
                  </a:lnTo>
                  <a:lnTo>
                    <a:pt x="0" y="144017"/>
                  </a:lnTo>
                  <a:lnTo>
                    <a:pt x="7342" y="189524"/>
                  </a:lnTo>
                  <a:lnTo>
                    <a:pt x="27786" y="229057"/>
                  </a:lnTo>
                  <a:lnTo>
                    <a:pt x="58962" y="260238"/>
                  </a:lnTo>
                  <a:lnTo>
                    <a:pt x="98496" y="280690"/>
                  </a:lnTo>
                  <a:lnTo>
                    <a:pt x="144018" y="288035"/>
                  </a:lnTo>
                  <a:lnTo>
                    <a:pt x="189539" y="280690"/>
                  </a:lnTo>
                  <a:lnTo>
                    <a:pt x="229073" y="260238"/>
                  </a:lnTo>
                  <a:lnTo>
                    <a:pt x="260249" y="229057"/>
                  </a:lnTo>
                  <a:lnTo>
                    <a:pt x="280693" y="189524"/>
                  </a:lnTo>
                  <a:lnTo>
                    <a:pt x="288036" y="144017"/>
                  </a:lnTo>
                  <a:lnTo>
                    <a:pt x="280693" y="98511"/>
                  </a:lnTo>
                  <a:lnTo>
                    <a:pt x="260249" y="58978"/>
                  </a:lnTo>
                  <a:lnTo>
                    <a:pt x="229073" y="27797"/>
                  </a:lnTo>
                  <a:lnTo>
                    <a:pt x="189539" y="7345"/>
                  </a:lnTo>
                  <a:lnTo>
                    <a:pt x="144018" y="0"/>
                  </a:lnTo>
                  <a:close/>
                </a:path>
              </a:pathLst>
            </a:custGeom>
            <a:solidFill>
              <a:srgbClr val="006F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5" name="object 45"/>
          <p:cNvSpPr txBox="1"/>
          <p:nvPr/>
        </p:nvSpPr>
        <p:spPr>
          <a:xfrm>
            <a:off x="217728" y="5299776"/>
            <a:ext cx="5107940" cy="985519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80"/>
              </a:spcBef>
            </a:pPr>
            <a:r>
              <a:rPr sz="12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4</a:t>
            </a:r>
            <a:endParaRPr sz="1200">
              <a:latin typeface="Microsoft Sans Serif"/>
              <a:cs typeface="Microsoft Sans Serif"/>
            </a:endParaRPr>
          </a:p>
          <a:p>
            <a:pPr marL="441325" indent="-286385">
              <a:lnSpc>
                <a:spcPct val="100000"/>
              </a:lnSpc>
              <a:spcBef>
                <a:spcPts val="175"/>
              </a:spcBef>
              <a:buFont typeface="Arial MT"/>
              <a:buChar char="•"/>
              <a:tabLst>
                <a:tab pos="441325" algn="l"/>
              </a:tabLst>
            </a:pPr>
            <a:r>
              <a:rPr sz="1200" dirty="0">
                <a:latin typeface="Microsoft Sans Serif"/>
                <a:cs typeface="Microsoft Sans Serif"/>
              </a:rPr>
              <a:t>Filter</a:t>
            </a:r>
            <a:r>
              <a:rPr sz="1200" spc="20" dirty="0">
                <a:latin typeface="Microsoft Sans Serif"/>
                <a:cs typeface="Microsoft Sans Serif"/>
              </a:rPr>
              <a:t> </a:t>
            </a:r>
            <a:r>
              <a:rPr sz="1200" spc="55" dirty="0">
                <a:latin typeface="Microsoft Sans Serif"/>
                <a:cs typeface="Microsoft Sans Serif"/>
              </a:rPr>
              <a:t>the</a:t>
            </a:r>
            <a:r>
              <a:rPr sz="1200" spc="15" dirty="0">
                <a:latin typeface="Microsoft Sans Serif"/>
                <a:cs typeface="Microsoft Sans Serif"/>
              </a:rPr>
              <a:t> </a:t>
            </a:r>
            <a:r>
              <a:rPr sz="1200" dirty="0">
                <a:latin typeface="Microsoft Sans Serif"/>
                <a:cs typeface="Microsoft Sans Serif"/>
              </a:rPr>
              <a:t>DataFrame </a:t>
            </a:r>
            <a:r>
              <a:rPr sz="1200" spc="95" dirty="0">
                <a:latin typeface="Microsoft Sans Serif"/>
                <a:cs typeface="Microsoft Sans Serif"/>
              </a:rPr>
              <a:t>to</a:t>
            </a:r>
            <a:r>
              <a:rPr sz="1200" spc="15" dirty="0">
                <a:latin typeface="Microsoft Sans Serif"/>
                <a:cs typeface="Microsoft Sans Serif"/>
              </a:rPr>
              <a:t> </a:t>
            </a:r>
            <a:r>
              <a:rPr sz="1200" dirty="0">
                <a:latin typeface="Microsoft Sans Serif"/>
                <a:cs typeface="Microsoft Sans Serif"/>
              </a:rPr>
              <a:t>only</a:t>
            </a:r>
            <a:r>
              <a:rPr sz="1200" spc="5" dirty="0">
                <a:latin typeface="Microsoft Sans Serif"/>
                <a:cs typeface="Microsoft Sans Serif"/>
              </a:rPr>
              <a:t> </a:t>
            </a:r>
            <a:r>
              <a:rPr sz="1200" dirty="0">
                <a:latin typeface="Microsoft Sans Serif"/>
                <a:cs typeface="Microsoft Sans Serif"/>
              </a:rPr>
              <a:t>include</a:t>
            </a:r>
            <a:r>
              <a:rPr sz="1200" spc="20" dirty="0">
                <a:latin typeface="Microsoft Sans Serif"/>
                <a:cs typeface="Microsoft Sans Serif"/>
              </a:rPr>
              <a:t> </a:t>
            </a:r>
            <a:r>
              <a:rPr sz="1200" spc="-10" dirty="0">
                <a:latin typeface="Microsoft Sans Serif"/>
                <a:cs typeface="Microsoft Sans Serif"/>
              </a:rPr>
              <a:t>Falcon</a:t>
            </a:r>
            <a:r>
              <a:rPr sz="1200" spc="10" dirty="0">
                <a:latin typeface="Microsoft Sans Serif"/>
                <a:cs typeface="Microsoft Sans Serif"/>
              </a:rPr>
              <a:t> </a:t>
            </a:r>
            <a:r>
              <a:rPr sz="1200" dirty="0">
                <a:latin typeface="Microsoft Sans Serif"/>
                <a:cs typeface="Microsoft Sans Serif"/>
              </a:rPr>
              <a:t>9</a:t>
            </a:r>
            <a:r>
              <a:rPr sz="1200" spc="-5" dirty="0">
                <a:latin typeface="Microsoft Sans Serif"/>
                <a:cs typeface="Microsoft Sans Serif"/>
              </a:rPr>
              <a:t> </a:t>
            </a:r>
            <a:r>
              <a:rPr sz="1200" spc="-10" dirty="0">
                <a:latin typeface="Microsoft Sans Serif"/>
                <a:cs typeface="Microsoft Sans Serif"/>
              </a:rPr>
              <a:t>launches</a:t>
            </a:r>
            <a:endParaRPr sz="1200">
              <a:latin typeface="Microsoft Sans Serif"/>
              <a:cs typeface="Microsoft Sans Serif"/>
            </a:endParaRPr>
          </a:p>
          <a:p>
            <a:pPr marL="441325" indent="-286385">
              <a:lnSpc>
                <a:spcPct val="100000"/>
              </a:lnSpc>
              <a:buFont typeface="Arial MT"/>
              <a:buChar char="•"/>
              <a:tabLst>
                <a:tab pos="441325" algn="l"/>
              </a:tabLst>
            </a:pPr>
            <a:r>
              <a:rPr sz="1200" dirty="0">
                <a:latin typeface="Microsoft Sans Serif"/>
                <a:cs typeface="Microsoft Sans Serif"/>
              </a:rPr>
              <a:t>Reset</a:t>
            </a:r>
            <a:r>
              <a:rPr sz="1200" spc="20" dirty="0">
                <a:latin typeface="Microsoft Sans Serif"/>
                <a:cs typeface="Microsoft Sans Serif"/>
              </a:rPr>
              <a:t> </a:t>
            </a:r>
            <a:r>
              <a:rPr sz="1200" spc="50" dirty="0">
                <a:latin typeface="Microsoft Sans Serif"/>
                <a:cs typeface="Microsoft Sans Serif"/>
              </a:rPr>
              <a:t>the</a:t>
            </a:r>
            <a:r>
              <a:rPr sz="1200" spc="35" dirty="0">
                <a:latin typeface="Microsoft Sans Serif"/>
                <a:cs typeface="Microsoft Sans Serif"/>
              </a:rPr>
              <a:t> </a:t>
            </a:r>
            <a:r>
              <a:rPr sz="1200" spc="10" dirty="0">
                <a:latin typeface="Microsoft Sans Serif"/>
                <a:cs typeface="Microsoft Sans Serif"/>
              </a:rPr>
              <a:t>FlightNumber</a:t>
            </a:r>
            <a:r>
              <a:rPr sz="1200" spc="40" dirty="0">
                <a:latin typeface="Microsoft Sans Serif"/>
                <a:cs typeface="Microsoft Sans Serif"/>
              </a:rPr>
              <a:t> </a:t>
            </a:r>
            <a:r>
              <a:rPr sz="1200" spc="-10" dirty="0">
                <a:latin typeface="Microsoft Sans Serif"/>
                <a:cs typeface="Microsoft Sans Serif"/>
              </a:rPr>
              <a:t>column</a:t>
            </a:r>
            <a:endParaRPr sz="1200">
              <a:latin typeface="Microsoft Sans Serif"/>
              <a:cs typeface="Microsoft Sans Serif"/>
            </a:endParaRPr>
          </a:p>
          <a:p>
            <a:pPr marL="441325" marR="5080" indent="-287020">
              <a:lnSpc>
                <a:spcPct val="100000"/>
              </a:lnSpc>
              <a:buFont typeface="Arial MT"/>
              <a:buChar char="•"/>
              <a:tabLst>
                <a:tab pos="441325" algn="l"/>
              </a:tabLst>
            </a:pPr>
            <a:r>
              <a:rPr sz="1200" spc="-20" dirty="0">
                <a:latin typeface="Microsoft Sans Serif"/>
                <a:cs typeface="Microsoft Sans Serif"/>
              </a:rPr>
              <a:t>Replace</a:t>
            </a:r>
            <a:r>
              <a:rPr sz="1200" spc="-35" dirty="0">
                <a:latin typeface="Microsoft Sans Serif"/>
                <a:cs typeface="Microsoft Sans Serif"/>
              </a:rPr>
              <a:t> </a:t>
            </a:r>
            <a:r>
              <a:rPr sz="1200" dirty="0">
                <a:latin typeface="Microsoft Sans Serif"/>
                <a:cs typeface="Microsoft Sans Serif"/>
              </a:rPr>
              <a:t>missing</a:t>
            </a:r>
            <a:r>
              <a:rPr sz="1200" spc="-40" dirty="0">
                <a:latin typeface="Microsoft Sans Serif"/>
                <a:cs typeface="Microsoft Sans Serif"/>
              </a:rPr>
              <a:t> </a:t>
            </a:r>
            <a:r>
              <a:rPr sz="1200" spc="-10" dirty="0">
                <a:latin typeface="Microsoft Sans Serif"/>
                <a:cs typeface="Microsoft Sans Serif"/>
              </a:rPr>
              <a:t>values</a:t>
            </a:r>
            <a:r>
              <a:rPr sz="1200" spc="-35" dirty="0">
                <a:latin typeface="Microsoft Sans Serif"/>
                <a:cs typeface="Microsoft Sans Serif"/>
              </a:rPr>
              <a:t> </a:t>
            </a:r>
            <a:r>
              <a:rPr sz="1200" spc="85" dirty="0">
                <a:latin typeface="Microsoft Sans Serif"/>
                <a:cs typeface="Microsoft Sans Serif"/>
              </a:rPr>
              <a:t>of</a:t>
            </a:r>
            <a:r>
              <a:rPr sz="1200" spc="-25" dirty="0">
                <a:latin typeface="Microsoft Sans Serif"/>
                <a:cs typeface="Microsoft Sans Serif"/>
              </a:rPr>
              <a:t> </a:t>
            </a:r>
            <a:r>
              <a:rPr sz="1200" spc="-20" dirty="0">
                <a:latin typeface="Microsoft Sans Serif"/>
                <a:cs typeface="Microsoft Sans Serif"/>
              </a:rPr>
              <a:t>PayloadMass</a:t>
            </a:r>
            <a:r>
              <a:rPr sz="1200" dirty="0">
                <a:latin typeface="Microsoft Sans Serif"/>
                <a:cs typeface="Microsoft Sans Serif"/>
              </a:rPr>
              <a:t> </a:t>
            </a:r>
            <a:r>
              <a:rPr sz="1200" spc="60" dirty="0">
                <a:latin typeface="Microsoft Sans Serif"/>
                <a:cs typeface="Microsoft Sans Serif"/>
              </a:rPr>
              <a:t>with</a:t>
            </a:r>
            <a:r>
              <a:rPr sz="1200" spc="-25" dirty="0">
                <a:latin typeface="Microsoft Sans Serif"/>
                <a:cs typeface="Microsoft Sans Serif"/>
              </a:rPr>
              <a:t> </a:t>
            </a:r>
            <a:r>
              <a:rPr sz="1200" spc="55" dirty="0">
                <a:latin typeface="Microsoft Sans Serif"/>
                <a:cs typeface="Microsoft Sans Serif"/>
              </a:rPr>
              <a:t>the</a:t>
            </a:r>
            <a:r>
              <a:rPr sz="1200" spc="-20" dirty="0">
                <a:latin typeface="Microsoft Sans Serif"/>
                <a:cs typeface="Microsoft Sans Serif"/>
              </a:rPr>
              <a:t> </a:t>
            </a:r>
            <a:r>
              <a:rPr sz="1200" dirty="0">
                <a:latin typeface="Microsoft Sans Serif"/>
                <a:cs typeface="Microsoft Sans Serif"/>
              </a:rPr>
              <a:t>mean</a:t>
            </a:r>
            <a:r>
              <a:rPr sz="1200" spc="-40" dirty="0">
                <a:latin typeface="Microsoft Sans Serif"/>
                <a:cs typeface="Microsoft Sans Serif"/>
              </a:rPr>
              <a:t> </a:t>
            </a:r>
            <a:r>
              <a:rPr sz="1200" spc="-10" dirty="0">
                <a:latin typeface="Microsoft Sans Serif"/>
                <a:cs typeface="Microsoft Sans Serif"/>
              </a:rPr>
              <a:t>PayloadMass value</a:t>
            </a:r>
            <a:endParaRPr sz="12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28040" y="2344623"/>
            <a:ext cx="9748520" cy="203771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6600" b="1" spc="-114" dirty="0">
                <a:latin typeface="Arial"/>
                <a:cs typeface="Arial"/>
              </a:rPr>
              <a:t>PREDICTIVE</a:t>
            </a:r>
            <a:r>
              <a:rPr sz="6600" b="1" spc="-254" dirty="0">
                <a:latin typeface="Arial"/>
                <a:cs typeface="Arial"/>
              </a:rPr>
              <a:t> </a:t>
            </a:r>
            <a:r>
              <a:rPr sz="6600" b="1" spc="-150" dirty="0">
                <a:latin typeface="Arial"/>
                <a:cs typeface="Arial"/>
              </a:rPr>
              <a:t>ANALYSIS</a:t>
            </a:r>
            <a:r>
              <a:rPr sz="6600" b="1" spc="-295" dirty="0">
                <a:latin typeface="Arial"/>
                <a:cs typeface="Arial"/>
              </a:rPr>
              <a:t> </a:t>
            </a:r>
            <a:r>
              <a:rPr sz="6600" b="1" spc="-50" dirty="0">
                <a:latin typeface="Arial"/>
                <a:cs typeface="Arial"/>
              </a:rPr>
              <a:t>- </a:t>
            </a:r>
            <a:r>
              <a:rPr sz="6600" b="1" spc="-50" dirty="0">
                <a:solidFill>
                  <a:srgbClr val="12ABDB"/>
                </a:solidFill>
                <a:latin typeface="Arial"/>
                <a:cs typeface="Arial"/>
              </a:rPr>
              <a:t>CLASSIFICATION</a:t>
            </a:r>
            <a:endParaRPr sz="6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38315" y="769620"/>
            <a:ext cx="5243322" cy="288112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382797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400" spc="-90" dirty="0"/>
              <a:t>CLASSIFICATION</a:t>
            </a:r>
            <a:r>
              <a:rPr sz="2400" spc="-35" dirty="0"/>
              <a:t> </a:t>
            </a:r>
            <a:r>
              <a:rPr sz="2400" spc="-110" dirty="0"/>
              <a:t>ACCURACY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0"/>
              </a:spcBef>
            </a:pPr>
            <a:fld id="{81D60167-4931-47E6-BA6A-407CBD079E47}" type="slidenum">
              <a:rPr spc="-25" dirty="0"/>
              <a:t>41</a:t>
            </a:fld>
            <a:endParaRPr spc="-25" dirty="0"/>
          </a:p>
        </p:txBody>
      </p:sp>
      <p:sp>
        <p:nvSpPr>
          <p:cNvPr id="4" name="object 4"/>
          <p:cNvSpPr txBox="1"/>
          <p:nvPr/>
        </p:nvSpPr>
        <p:spPr>
          <a:xfrm>
            <a:off x="392074" y="1433830"/>
            <a:ext cx="5358130" cy="232918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20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Plotting</a:t>
            </a:r>
            <a:r>
              <a:rPr sz="2000" spc="-8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000" spc="-6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Accuracy</a:t>
            </a:r>
            <a:r>
              <a:rPr sz="2000" spc="-8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Score</a:t>
            </a:r>
            <a:r>
              <a:rPr sz="2000" spc="-7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2000" spc="-6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Best</a:t>
            </a:r>
            <a:r>
              <a:rPr sz="2000" spc="-5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Score</a:t>
            </a:r>
            <a:r>
              <a:rPr sz="2000" spc="-8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for </a:t>
            </a:r>
            <a:r>
              <a:rPr sz="20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each</a:t>
            </a:r>
            <a:r>
              <a:rPr sz="20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classification </a:t>
            </a:r>
            <a:r>
              <a:rPr sz="20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algorithm</a:t>
            </a:r>
            <a:r>
              <a:rPr sz="20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produces</a:t>
            </a:r>
            <a:r>
              <a:rPr sz="20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20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following</a:t>
            </a:r>
            <a:r>
              <a:rPr sz="2000" spc="-10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result:</a:t>
            </a:r>
            <a:endParaRPr sz="2000" dirty="0">
              <a:latin typeface="Microsoft Sans Serif"/>
              <a:cs typeface="Microsoft Sans Serif"/>
            </a:endParaRPr>
          </a:p>
          <a:p>
            <a:pPr marL="355600" marR="350520" indent="-342900">
              <a:lnSpc>
                <a:spcPct val="100000"/>
              </a:lnSpc>
              <a:spcBef>
                <a:spcPts val="600"/>
              </a:spcBef>
              <a:buFont typeface="Arial MT"/>
              <a:buChar char="•"/>
              <a:tabLst>
                <a:tab pos="355600" algn="l"/>
              </a:tabLst>
            </a:pPr>
            <a:r>
              <a:rPr sz="20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000" spc="-8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12ABDB"/>
                </a:solidFill>
                <a:latin typeface="Microsoft Sans Serif"/>
                <a:cs typeface="Microsoft Sans Serif"/>
              </a:rPr>
              <a:t>Decision</a:t>
            </a:r>
            <a:r>
              <a:rPr sz="2000" spc="-110" dirty="0">
                <a:solidFill>
                  <a:srgbClr val="12ABDB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12ABDB"/>
                </a:solidFill>
                <a:latin typeface="Microsoft Sans Serif"/>
                <a:cs typeface="Microsoft Sans Serif"/>
              </a:rPr>
              <a:t>Tree</a:t>
            </a:r>
            <a:r>
              <a:rPr sz="2000" spc="-85" dirty="0">
                <a:solidFill>
                  <a:srgbClr val="12ABDB"/>
                </a:solidFill>
                <a:latin typeface="Microsoft Sans Serif"/>
                <a:cs typeface="Microsoft Sans Serif"/>
              </a:rPr>
              <a:t> </a:t>
            </a:r>
            <a:r>
              <a:rPr sz="20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model</a:t>
            </a:r>
            <a:r>
              <a:rPr sz="2000" spc="-8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FFFFFF"/>
                </a:solidFill>
                <a:latin typeface="Microsoft Sans Serif"/>
                <a:cs typeface="Microsoft Sans Serif"/>
              </a:rPr>
              <a:t>has</a:t>
            </a:r>
            <a:r>
              <a:rPr sz="2000" spc="-6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000" spc="-9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highest 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classification</a:t>
            </a:r>
            <a:r>
              <a:rPr sz="2000" spc="204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accuracy</a:t>
            </a:r>
            <a:endParaRPr sz="2000" dirty="0">
              <a:latin typeface="Microsoft Sans Serif"/>
              <a:cs typeface="Microsoft Sans Serif"/>
            </a:endParaRPr>
          </a:p>
          <a:p>
            <a:pPr marL="534035" lvl="1" indent="-343535">
              <a:lnSpc>
                <a:spcPct val="100000"/>
              </a:lnSpc>
              <a:spcBef>
                <a:spcPts val="610"/>
              </a:spcBef>
              <a:buClr>
                <a:srgbClr val="006FAC"/>
              </a:buClr>
              <a:buFont typeface="Arial MT"/>
              <a:buChar char="•"/>
              <a:tabLst>
                <a:tab pos="534035" algn="l"/>
              </a:tabLst>
            </a:pPr>
            <a:r>
              <a:rPr sz="18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1800" spc="-1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Accuracy</a:t>
            </a:r>
            <a:r>
              <a:rPr sz="1800" spc="-5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Score</a:t>
            </a:r>
            <a:r>
              <a:rPr sz="1800" spc="-5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is</a:t>
            </a:r>
            <a:r>
              <a:rPr sz="1800" spc="-8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94.44%</a:t>
            </a:r>
            <a:endParaRPr sz="1800" dirty="0">
              <a:latin typeface="Microsoft Sans Serif"/>
              <a:cs typeface="Microsoft Sans Serif"/>
            </a:endParaRPr>
          </a:p>
          <a:p>
            <a:pPr marL="534035" lvl="1" indent="-343535">
              <a:lnSpc>
                <a:spcPct val="100000"/>
              </a:lnSpc>
              <a:spcBef>
                <a:spcPts val="600"/>
              </a:spcBef>
              <a:buClr>
                <a:srgbClr val="006FAC"/>
              </a:buClr>
              <a:buFont typeface="Arial MT"/>
              <a:buChar char="•"/>
              <a:tabLst>
                <a:tab pos="534035" algn="l"/>
              </a:tabLst>
            </a:pPr>
            <a:r>
              <a:rPr sz="18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1800" spc="-8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FFFFFF"/>
                </a:solidFill>
                <a:latin typeface="Microsoft Sans Serif"/>
                <a:cs typeface="Microsoft Sans Serif"/>
              </a:rPr>
              <a:t>Best</a:t>
            </a:r>
            <a:r>
              <a:rPr sz="1800" spc="-5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Score</a:t>
            </a:r>
            <a:r>
              <a:rPr sz="18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is</a:t>
            </a:r>
            <a:r>
              <a:rPr sz="1800" spc="-7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90.36%</a:t>
            </a:r>
            <a:endParaRPr sz="1800" dirty="0">
              <a:latin typeface="Microsoft Sans Serif"/>
              <a:cs typeface="Microsoft Sans Serif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623697" y="4048061"/>
            <a:ext cx="4077970" cy="1449070"/>
            <a:chOff x="623697" y="4048061"/>
            <a:chExt cx="4077970" cy="1449070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2272" y="4076699"/>
              <a:ext cx="4020312" cy="1391412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637984" y="4062348"/>
              <a:ext cx="4049395" cy="1420495"/>
            </a:xfrm>
            <a:custGeom>
              <a:avLst/>
              <a:gdLst/>
              <a:ahLst/>
              <a:cxnLst/>
              <a:rect l="l" t="t" r="r" b="b"/>
              <a:pathLst>
                <a:path w="4049395" h="1420495">
                  <a:moveTo>
                    <a:pt x="133438" y="0"/>
                  </a:moveTo>
                  <a:lnTo>
                    <a:pt x="3915854" y="0"/>
                  </a:lnTo>
                  <a:lnTo>
                    <a:pt x="3942270" y="2667"/>
                  </a:lnTo>
                  <a:lnTo>
                    <a:pt x="3989768" y="23113"/>
                  </a:lnTo>
                  <a:lnTo>
                    <a:pt x="4026344" y="59181"/>
                  </a:lnTo>
                  <a:lnTo>
                    <a:pt x="4046283" y="107061"/>
                  </a:lnTo>
                  <a:lnTo>
                    <a:pt x="4048950" y="133476"/>
                  </a:lnTo>
                  <a:lnTo>
                    <a:pt x="4048950" y="1287017"/>
                  </a:lnTo>
                  <a:lnTo>
                    <a:pt x="4038282" y="1338326"/>
                  </a:lnTo>
                  <a:lnTo>
                    <a:pt x="4009834" y="1380998"/>
                  </a:lnTo>
                  <a:lnTo>
                    <a:pt x="3967162" y="1409445"/>
                  </a:lnTo>
                  <a:lnTo>
                    <a:pt x="3915854" y="1420114"/>
                  </a:lnTo>
                  <a:lnTo>
                    <a:pt x="133438" y="1420114"/>
                  </a:lnTo>
                  <a:lnTo>
                    <a:pt x="81775" y="1409445"/>
                  </a:lnTo>
                  <a:lnTo>
                    <a:pt x="38989" y="1380998"/>
                  </a:lnTo>
                  <a:lnTo>
                    <a:pt x="10629" y="1338453"/>
                  </a:lnTo>
                  <a:lnTo>
                    <a:pt x="0" y="1287017"/>
                  </a:lnTo>
                  <a:lnTo>
                    <a:pt x="0" y="133476"/>
                  </a:lnTo>
                  <a:lnTo>
                    <a:pt x="10617" y="81787"/>
                  </a:lnTo>
                  <a:lnTo>
                    <a:pt x="39052" y="39115"/>
                  </a:lnTo>
                  <a:lnTo>
                    <a:pt x="81673" y="10668"/>
                  </a:lnTo>
                  <a:lnTo>
                    <a:pt x="133438" y="0"/>
                  </a:lnTo>
                  <a:close/>
                </a:path>
              </a:pathLst>
            </a:custGeom>
            <a:ln w="28574">
              <a:solidFill>
                <a:srgbClr val="12ABD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314252" y="3883423"/>
            <a:ext cx="5243322" cy="2881122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382797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400" spc="-80" dirty="0"/>
              <a:t>CONFUSION</a:t>
            </a:r>
            <a:r>
              <a:rPr sz="2400" spc="-85" dirty="0"/>
              <a:t> </a:t>
            </a:r>
            <a:r>
              <a:rPr sz="2400" spc="-10" dirty="0"/>
              <a:t>MATRIX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marR="191770" indent="-342900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355600" algn="l"/>
              </a:tabLst>
            </a:pPr>
            <a:r>
              <a:rPr spc="-65" dirty="0"/>
              <a:t>As</a:t>
            </a:r>
            <a:r>
              <a:rPr spc="60" dirty="0"/>
              <a:t> </a:t>
            </a:r>
            <a:r>
              <a:rPr dirty="0"/>
              <a:t>shown</a:t>
            </a:r>
            <a:r>
              <a:rPr spc="35" dirty="0"/>
              <a:t> </a:t>
            </a:r>
            <a:r>
              <a:rPr dirty="0"/>
              <a:t>previously,</a:t>
            </a:r>
            <a:r>
              <a:rPr spc="35" dirty="0"/>
              <a:t> </a:t>
            </a:r>
            <a:r>
              <a:rPr dirty="0"/>
              <a:t>best</a:t>
            </a:r>
            <a:r>
              <a:rPr spc="65" dirty="0"/>
              <a:t> </a:t>
            </a:r>
            <a:r>
              <a:rPr spc="60" dirty="0"/>
              <a:t>performing </a:t>
            </a:r>
            <a:r>
              <a:rPr dirty="0"/>
              <a:t>classification</a:t>
            </a:r>
            <a:r>
              <a:rPr spc="-60" dirty="0"/>
              <a:t> </a:t>
            </a:r>
            <a:r>
              <a:rPr spc="55" dirty="0"/>
              <a:t>model</a:t>
            </a:r>
            <a:r>
              <a:rPr spc="-25" dirty="0"/>
              <a:t> </a:t>
            </a:r>
            <a:r>
              <a:rPr spc="-20" dirty="0"/>
              <a:t>is</a:t>
            </a:r>
            <a:r>
              <a:rPr spc="-35" dirty="0"/>
              <a:t> </a:t>
            </a:r>
            <a:r>
              <a:rPr spc="90" dirty="0"/>
              <a:t>the</a:t>
            </a:r>
            <a:r>
              <a:rPr spc="-25" dirty="0"/>
              <a:t> </a:t>
            </a:r>
            <a:r>
              <a:rPr dirty="0">
                <a:solidFill>
                  <a:srgbClr val="12ABDB"/>
                </a:solidFill>
              </a:rPr>
              <a:t>Decision</a:t>
            </a:r>
            <a:r>
              <a:rPr spc="-55" dirty="0">
                <a:solidFill>
                  <a:srgbClr val="12ABDB"/>
                </a:solidFill>
              </a:rPr>
              <a:t> </a:t>
            </a:r>
            <a:r>
              <a:rPr spc="-20" dirty="0">
                <a:solidFill>
                  <a:srgbClr val="12ABDB"/>
                </a:solidFill>
              </a:rPr>
              <a:t>Tree </a:t>
            </a:r>
            <a:r>
              <a:rPr dirty="0"/>
              <a:t>model,</a:t>
            </a:r>
            <a:r>
              <a:rPr spc="-65" dirty="0"/>
              <a:t> </a:t>
            </a:r>
            <a:r>
              <a:rPr spc="105" dirty="0"/>
              <a:t>with</a:t>
            </a:r>
            <a:r>
              <a:rPr spc="-60" dirty="0"/>
              <a:t> </a:t>
            </a:r>
            <a:r>
              <a:rPr dirty="0"/>
              <a:t>an</a:t>
            </a:r>
            <a:r>
              <a:rPr spc="-35" dirty="0"/>
              <a:t> </a:t>
            </a:r>
            <a:r>
              <a:rPr spc="-25" dirty="0"/>
              <a:t>accuracy</a:t>
            </a:r>
            <a:r>
              <a:rPr spc="-35" dirty="0"/>
              <a:t> </a:t>
            </a:r>
            <a:r>
              <a:rPr spc="140" dirty="0"/>
              <a:t>of</a:t>
            </a:r>
            <a:r>
              <a:rPr spc="-50" dirty="0"/>
              <a:t> </a:t>
            </a:r>
            <a:r>
              <a:rPr spc="-10" dirty="0"/>
              <a:t>94.44%.</a:t>
            </a:r>
          </a:p>
          <a:p>
            <a:pPr marL="355600" marR="5080" indent="-342900">
              <a:lnSpc>
                <a:spcPct val="100000"/>
              </a:lnSpc>
              <a:spcBef>
                <a:spcPts val="600"/>
              </a:spcBef>
              <a:buFont typeface="Arial MT"/>
              <a:buChar char="•"/>
              <a:tabLst>
                <a:tab pos="355600" algn="l"/>
              </a:tabLst>
            </a:pPr>
            <a:r>
              <a:rPr spc="-30" dirty="0"/>
              <a:t>This</a:t>
            </a:r>
            <a:r>
              <a:rPr spc="10" dirty="0"/>
              <a:t> </a:t>
            </a:r>
            <a:r>
              <a:rPr spc="-10" dirty="0"/>
              <a:t>is</a:t>
            </a:r>
            <a:r>
              <a:rPr spc="10" dirty="0"/>
              <a:t> </a:t>
            </a:r>
            <a:r>
              <a:rPr dirty="0"/>
              <a:t>explained</a:t>
            </a:r>
            <a:r>
              <a:rPr spc="20" dirty="0"/>
              <a:t> </a:t>
            </a:r>
            <a:r>
              <a:rPr dirty="0"/>
              <a:t>by</a:t>
            </a:r>
            <a:r>
              <a:rPr spc="35" dirty="0"/>
              <a:t> </a:t>
            </a:r>
            <a:r>
              <a:rPr spc="90" dirty="0"/>
              <a:t>the</a:t>
            </a:r>
            <a:r>
              <a:rPr spc="-5" dirty="0"/>
              <a:t> </a:t>
            </a:r>
            <a:r>
              <a:rPr dirty="0"/>
              <a:t>confusion </a:t>
            </a:r>
            <a:r>
              <a:rPr spc="40" dirty="0"/>
              <a:t>matrix, </a:t>
            </a:r>
            <a:r>
              <a:rPr dirty="0"/>
              <a:t>which</a:t>
            </a:r>
            <a:r>
              <a:rPr spc="-60" dirty="0"/>
              <a:t> </a:t>
            </a:r>
            <a:r>
              <a:rPr spc="-10" dirty="0"/>
              <a:t>shows</a:t>
            </a:r>
            <a:r>
              <a:rPr spc="-60" dirty="0"/>
              <a:t> </a:t>
            </a:r>
            <a:r>
              <a:rPr dirty="0"/>
              <a:t>only</a:t>
            </a:r>
            <a:r>
              <a:rPr spc="-20" dirty="0"/>
              <a:t> </a:t>
            </a:r>
            <a:r>
              <a:rPr dirty="0"/>
              <a:t>1</a:t>
            </a:r>
            <a:r>
              <a:rPr spc="-40" dirty="0"/>
              <a:t> </a:t>
            </a:r>
            <a:r>
              <a:rPr spc="114" dirty="0"/>
              <a:t>out</a:t>
            </a:r>
            <a:r>
              <a:rPr spc="-40" dirty="0"/>
              <a:t> </a:t>
            </a:r>
            <a:r>
              <a:rPr spc="140" dirty="0"/>
              <a:t>of</a:t>
            </a:r>
            <a:r>
              <a:rPr spc="-25" dirty="0"/>
              <a:t> </a:t>
            </a:r>
            <a:r>
              <a:rPr dirty="0"/>
              <a:t>18</a:t>
            </a:r>
            <a:r>
              <a:rPr spc="-40" dirty="0"/>
              <a:t> </a:t>
            </a:r>
            <a:r>
              <a:rPr spc="120" dirty="0"/>
              <a:t>total</a:t>
            </a:r>
            <a:r>
              <a:rPr spc="-35" dirty="0"/>
              <a:t> </a:t>
            </a:r>
            <a:r>
              <a:rPr spc="-10" dirty="0"/>
              <a:t>results </a:t>
            </a:r>
            <a:r>
              <a:rPr dirty="0"/>
              <a:t>classified</a:t>
            </a:r>
            <a:r>
              <a:rPr spc="-50" dirty="0"/>
              <a:t> </a:t>
            </a:r>
            <a:r>
              <a:rPr spc="50" dirty="0"/>
              <a:t>incorrectly</a:t>
            </a:r>
            <a:r>
              <a:rPr spc="-55" dirty="0"/>
              <a:t> </a:t>
            </a:r>
            <a:r>
              <a:rPr spc="-30" dirty="0"/>
              <a:t>(a</a:t>
            </a:r>
            <a:r>
              <a:rPr spc="-25" dirty="0"/>
              <a:t> </a:t>
            </a:r>
            <a:r>
              <a:rPr dirty="0"/>
              <a:t>false</a:t>
            </a:r>
            <a:r>
              <a:rPr spc="-10" dirty="0"/>
              <a:t> positive, </a:t>
            </a:r>
            <a:r>
              <a:rPr dirty="0"/>
              <a:t>shown</a:t>
            </a:r>
            <a:r>
              <a:rPr spc="-45" dirty="0"/>
              <a:t> </a:t>
            </a:r>
            <a:r>
              <a:rPr dirty="0"/>
              <a:t>in</a:t>
            </a:r>
            <a:r>
              <a:rPr spc="-15" dirty="0"/>
              <a:t> </a:t>
            </a:r>
            <a:r>
              <a:rPr spc="90" dirty="0"/>
              <a:t>the</a:t>
            </a:r>
            <a:r>
              <a:rPr spc="-25" dirty="0"/>
              <a:t> </a:t>
            </a:r>
            <a:r>
              <a:rPr spc="75" dirty="0"/>
              <a:t>top-</a:t>
            </a:r>
            <a:r>
              <a:rPr spc="95" dirty="0"/>
              <a:t>right</a:t>
            </a:r>
            <a:r>
              <a:rPr spc="-50" dirty="0"/>
              <a:t> </a:t>
            </a:r>
            <a:r>
              <a:rPr spc="-10" dirty="0"/>
              <a:t>corner).</a:t>
            </a:r>
          </a:p>
          <a:p>
            <a:pPr marL="355600" marR="452755" indent="-342900">
              <a:lnSpc>
                <a:spcPct val="100000"/>
              </a:lnSpc>
              <a:spcBef>
                <a:spcPts val="605"/>
              </a:spcBef>
              <a:buFont typeface="Arial MT"/>
              <a:buChar char="•"/>
              <a:tabLst>
                <a:tab pos="355600" algn="l"/>
              </a:tabLst>
            </a:pPr>
            <a:r>
              <a:rPr spc="-20" dirty="0"/>
              <a:t>The</a:t>
            </a:r>
            <a:r>
              <a:rPr spc="-30" dirty="0"/>
              <a:t> </a:t>
            </a:r>
            <a:r>
              <a:rPr spc="90" dirty="0"/>
              <a:t>other</a:t>
            </a:r>
            <a:r>
              <a:rPr spc="-40" dirty="0"/>
              <a:t> </a:t>
            </a:r>
            <a:r>
              <a:rPr dirty="0"/>
              <a:t>17</a:t>
            </a:r>
            <a:r>
              <a:rPr spc="-30" dirty="0"/>
              <a:t> </a:t>
            </a:r>
            <a:r>
              <a:rPr dirty="0"/>
              <a:t>results</a:t>
            </a:r>
            <a:r>
              <a:rPr spc="-25" dirty="0"/>
              <a:t> </a:t>
            </a:r>
            <a:r>
              <a:rPr dirty="0"/>
              <a:t>are</a:t>
            </a:r>
            <a:r>
              <a:rPr spc="-10" dirty="0"/>
              <a:t> </a:t>
            </a:r>
            <a:r>
              <a:rPr spc="40" dirty="0"/>
              <a:t>correctly </a:t>
            </a:r>
            <a:r>
              <a:rPr dirty="0"/>
              <a:t>classified</a:t>
            </a:r>
            <a:r>
              <a:rPr spc="-75" dirty="0"/>
              <a:t> </a:t>
            </a:r>
            <a:r>
              <a:rPr dirty="0"/>
              <a:t>(5</a:t>
            </a:r>
            <a:r>
              <a:rPr spc="-45" dirty="0"/>
              <a:t> </a:t>
            </a:r>
            <a:r>
              <a:rPr spc="60" dirty="0"/>
              <a:t>did</a:t>
            </a:r>
            <a:r>
              <a:rPr spc="-60" dirty="0"/>
              <a:t> </a:t>
            </a:r>
            <a:r>
              <a:rPr spc="114" dirty="0"/>
              <a:t>not</a:t>
            </a:r>
            <a:r>
              <a:rPr spc="-70" dirty="0"/>
              <a:t> </a:t>
            </a:r>
            <a:r>
              <a:rPr dirty="0"/>
              <a:t>land,</a:t>
            </a:r>
            <a:r>
              <a:rPr spc="-55" dirty="0"/>
              <a:t> </a:t>
            </a:r>
            <a:r>
              <a:rPr dirty="0"/>
              <a:t>12</a:t>
            </a:r>
            <a:r>
              <a:rPr spc="-60" dirty="0"/>
              <a:t> </a:t>
            </a:r>
            <a:r>
              <a:rPr spc="55" dirty="0"/>
              <a:t>did</a:t>
            </a:r>
            <a:r>
              <a:rPr spc="-65" dirty="0"/>
              <a:t> </a:t>
            </a:r>
            <a:r>
              <a:rPr spc="-10" dirty="0"/>
              <a:t>land).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0"/>
              </a:spcBef>
            </a:pPr>
            <a:fld id="{81D60167-4931-47E6-BA6A-407CBD079E47}" type="slidenum">
              <a:rPr spc="-25" dirty="0"/>
              <a:t>42</a:t>
            </a:fld>
            <a:endParaRPr spc="-25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ject 4">
            <a:extLst>
              <a:ext uri="{FF2B5EF4-FFF2-40B4-BE49-F238E27FC236}">
                <a16:creationId xmlns:a16="http://schemas.microsoft.com/office/drawing/2014/main" id="{31716285-73CE-4295-BD18-9122CA12A7D0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590800" y="723900"/>
            <a:ext cx="6251367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61086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28040" y="2917698"/>
            <a:ext cx="6010275" cy="1031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600" b="1" spc="-150" dirty="0">
                <a:latin typeface="Arial"/>
                <a:cs typeface="Arial"/>
              </a:rPr>
              <a:t>CONCLUSIONS</a:t>
            </a:r>
            <a:endParaRPr sz="6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95" dirty="0"/>
              <a:t>CONCLUSIONS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92074" y="1433830"/>
            <a:ext cx="7955915" cy="49041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83515" marR="64135" indent="-171450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184785" algn="l"/>
              </a:tabLst>
            </a:pPr>
            <a:r>
              <a:rPr sz="14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As</a:t>
            </a:r>
            <a:r>
              <a:rPr sz="14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14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FFFFFF"/>
                </a:solidFill>
                <a:latin typeface="Microsoft Sans Serif"/>
                <a:cs typeface="Microsoft Sans Serif"/>
              </a:rPr>
              <a:t>number</a:t>
            </a:r>
            <a:r>
              <a:rPr sz="1400" spc="-5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14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flights</a:t>
            </a:r>
            <a:r>
              <a:rPr sz="1400" spc="-5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increases,</a:t>
            </a:r>
            <a:r>
              <a:rPr sz="14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1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rate</a:t>
            </a:r>
            <a:r>
              <a:rPr sz="14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14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-55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</a:t>
            </a:r>
            <a:r>
              <a:rPr sz="1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at</a:t>
            </a:r>
            <a:r>
              <a:rPr sz="14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14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</a:t>
            </a:r>
            <a:r>
              <a:rPr sz="14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FFFFFF"/>
                </a:solidFill>
                <a:latin typeface="Microsoft Sans Serif"/>
                <a:cs typeface="Microsoft Sans Serif"/>
              </a:rPr>
              <a:t>site</a:t>
            </a:r>
            <a:r>
              <a:rPr sz="14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increases,</a:t>
            </a:r>
            <a:r>
              <a:rPr sz="14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with</a:t>
            </a:r>
            <a:r>
              <a:rPr sz="14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most</a:t>
            </a:r>
            <a:r>
              <a:rPr sz="1400" spc="-5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early 	</a:t>
            </a:r>
            <a:r>
              <a:rPr sz="14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flights</a:t>
            </a:r>
            <a:r>
              <a:rPr sz="14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FFFFFF"/>
                </a:solidFill>
                <a:latin typeface="Microsoft Sans Serif"/>
                <a:cs typeface="Microsoft Sans Serif"/>
              </a:rPr>
              <a:t>being</a:t>
            </a:r>
            <a:r>
              <a:rPr sz="14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unsuccessful. </a:t>
            </a:r>
            <a:r>
              <a:rPr sz="14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I.e.</a:t>
            </a:r>
            <a:r>
              <a:rPr sz="14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with</a:t>
            </a:r>
            <a:r>
              <a:rPr sz="14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FFFFFF"/>
                </a:solidFill>
                <a:latin typeface="Microsoft Sans Serif"/>
                <a:cs typeface="Microsoft Sans Serif"/>
              </a:rPr>
              <a:t>more</a:t>
            </a:r>
            <a:r>
              <a:rPr sz="14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FFFFFF"/>
                </a:solidFill>
                <a:latin typeface="Microsoft Sans Serif"/>
                <a:cs typeface="Microsoft Sans Serif"/>
              </a:rPr>
              <a:t>experience,</a:t>
            </a:r>
            <a:r>
              <a:rPr sz="14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14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</a:t>
            </a:r>
            <a:r>
              <a:rPr sz="14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rate</a:t>
            </a:r>
            <a:r>
              <a:rPr sz="1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increases.</a:t>
            </a:r>
            <a:endParaRPr sz="1400">
              <a:latin typeface="Microsoft Sans Serif"/>
              <a:cs typeface="Microsoft Sans Serif"/>
            </a:endParaRPr>
          </a:p>
          <a:p>
            <a:pPr marL="361950" lvl="1" indent="-171450">
              <a:lnSpc>
                <a:spcPct val="100000"/>
              </a:lnSpc>
              <a:spcBef>
                <a:spcPts val="605"/>
              </a:spcBef>
              <a:buClr>
                <a:srgbClr val="006FAC"/>
              </a:buClr>
              <a:buFont typeface="Arial MT"/>
              <a:buChar char="•"/>
              <a:tabLst>
                <a:tab pos="361950" algn="l"/>
              </a:tabLst>
            </a:pP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Between</a:t>
            </a:r>
            <a:r>
              <a:rPr sz="12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2010</a:t>
            </a:r>
            <a:r>
              <a:rPr sz="12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12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2013,</a:t>
            </a:r>
            <a:r>
              <a:rPr sz="12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all</a:t>
            </a:r>
            <a:r>
              <a:rPr sz="12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landings</a:t>
            </a:r>
            <a:r>
              <a:rPr sz="12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were</a:t>
            </a:r>
            <a:r>
              <a:rPr sz="12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unsuccessful</a:t>
            </a:r>
            <a:r>
              <a:rPr sz="12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(as</a:t>
            </a:r>
            <a:r>
              <a:rPr sz="12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12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</a:t>
            </a:r>
            <a:r>
              <a:rPr sz="12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rate</a:t>
            </a:r>
            <a:r>
              <a:rPr sz="12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is</a:t>
            </a:r>
            <a:r>
              <a:rPr sz="12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0).</a:t>
            </a:r>
            <a:endParaRPr sz="1200">
              <a:latin typeface="Microsoft Sans Serif"/>
              <a:cs typeface="Microsoft Sans Serif"/>
            </a:endParaRPr>
          </a:p>
          <a:p>
            <a:pPr marL="361950" lvl="1" indent="-171450">
              <a:lnSpc>
                <a:spcPct val="100000"/>
              </a:lnSpc>
              <a:spcBef>
                <a:spcPts val="605"/>
              </a:spcBef>
              <a:buClr>
                <a:srgbClr val="006FAC"/>
              </a:buClr>
              <a:buFont typeface="Arial MT"/>
              <a:buChar char="•"/>
              <a:tabLst>
                <a:tab pos="361950" algn="l"/>
              </a:tabLst>
            </a:pPr>
            <a:r>
              <a:rPr sz="12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After</a:t>
            </a:r>
            <a:r>
              <a:rPr sz="12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2013,</a:t>
            </a:r>
            <a:r>
              <a:rPr sz="12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12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 rate</a:t>
            </a:r>
            <a:r>
              <a:rPr sz="12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generally increased,</a:t>
            </a:r>
            <a:r>
              <a:rPr sz="12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despite</a:t>
            </a:r>
            <a:r>
              <a:rPr sz="12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small</a:t>
            </a:r>
            <a:r>
              <a:rPr sz="12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dips</a:t>
            </a:r>
            <a:r>
              <a:rPr sz="12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sz="12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050" dirty="0">
                <a:solidFill>
                  <a:srgbClr val="FFFFFF"/>
                </a:solidFill>
                <a:latin typeface="Microsoft Sans Serif"/>
                <a:cs typeface="Microsoft Sans Serif"/>
              </a:rPr>
              <a:t>2018</a:t>
            </a:r>
            <a:r>
              <a:rPr sz="105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05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105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05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2020.</a:t>
            </a:r>
            <a:endParaRPr sz="1050">
              <a:latin typeface="Microsoft Sans Serif"/>
              <a:cs typeface="Microsoft Sans Serif"/>
            </a:endParaRPr>
          </a:p>
          <a:p>
            <a:pPr marL="358775" lvl="1" indent="-168275">
              <a:lnSpc>
                <a:spcPct val="100000"/>
              </a:lnSpc>
              <a:spcBef>
                <a:spcPts val="595"/>
              </a:spcBef>
              <a:buClr>
                <a:srgbClr val="006FAC"/>
              </a:buClr>
              <a:buFont typeface="Arial MT"/>
              <a:buChar char="•"/>
              <a:tabLst>
                <a:tab pos="358775" algn="l"/>
              </a:tabLst>
            </a:pPr>
            <a:r>
              <a:rPr sz="105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After</a:t>
            </a:r>
            <a:r>
              <a:rPr sz="10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05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2016,</a:t>
            </a:r>
            <a:r>
              <a:rPr sz="105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050" dirty="0">
                <a:solidFill>
                  <a:srgbClr val="FFFFFF"/>
                </a:solidFill>
                <a:latin typeface="Microsoft Sans Serif"/>
                <a:cs typeface="Microsoft Sans Serif"/>
              </a:rPr>
              <a:t>there</a:t>
            </a:r>
            <a:r>
              <a:rPr sz="10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05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was</a:t>
            </a:r>
            <a:r>
              <a:rPr sz="105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always</a:t>
            </a:r>
            <a:r>
              <a:rPr sz="105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05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105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050" dirty="0">
                <a:solidFill>
                  <a:srgbClr val="FFFFFF"/>
                </a:solidFill>
                <a:latin typeface="Microsoft Sans Serif"/>
                <a:cs typeface="Microsoft Sans Serif"/>
              </a:rPr>
              <a:t>greater</a:t>
            </a:r>
            <a:r>
              <a:rPr sz="10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050" dirty="0">
                <a:solidFill>
                  <a:srgbClr val="FFFFFF"/>
                </a:solidFill>
                <a:latin typeface="Microsoft Sans Serif"/>
                <a:cs typeface="Microsoft Sans Serif"/>
              </a:rPr>
              <a:t>than</a:t>
            </a:r>
            <a:r>
              <a:rPr sz="10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05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50%</a:t>
            </a:r>
            <a:r>
              <a:rPr sz="105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05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chance</a:t>
            </a:r>
            <a:r>
              <a:rPr sz="105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05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105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05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success.</a:t>
            </a:r>
            <a:endParaRPr sz="1050">
              <a:latin typeface="Microsoft Sans Serif"/>
              <a:cs typeface="Microsoft Sans Serif"/>
            </a:endParaRPr>
          </a:p>
          <a:p>
            <a:pPr lvl="1">
              <a:lnSpc>
                <a:spcPct val="100000"/>
              </a:lnSpc>
              <a:buFont typeface="Arial MT"/>
              <a:buChar char="•"/>
            </a:pPr>
            <a:endParaRPr sz="1050">
              <a:latin typeface="Microsoft Sans Serif"/>
              <a:cs typeface="Microsoft Sans Serif"/>
            </a:endParaRPr>
          </a:p>
          <a:p>
            <a:pPr lvl="1">
              <a:lnSpc>
                <a:spcPct val="100000"/>
              </a:lnSpc>
              <a:spcBef>
                <a:spcPts val="80"/>
              </a:spcBef>
              <a:buFont typeface="Arial MT"/>
              <a:buChar char="•"/>
            </a:pPr>
            <a:endParaRPr sz="1050">
              <a:latin typeface="Microsoft Sans Serif"/>
              <a:cs typeface="Microsoft Sans Serif"/>
            </a:endParaRPr>
          </a:p>
          <a:p>
            <a:pPr marL="184150" indent="-171450">
              <a:lnSpc>
                <a:spcPct val="100000"/>
              </a:lnSpc>
              <a:buFont typeface="Arial MT"/>
              <a:buChar char="•"/>
              <a:tabLst>
                <a:tab pos="184150" algn="l"/>
              </a:tabLst>
            </a:pPr>
            <a:r>
              <a:rPr sz="14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Orbit</a:t>
            </a:r>
            <a:r>
              <a:rPr sz="14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FFFFFF"/>
                </a:solidFill>
                <a:latin typeface="Microsoft Sans Serif"/>
                <a:cs typeface="Microsoft Sans Serif"/>
              </a:rPr>
              <a:t>types</a:t>
            </a:r>
            <a:r>
              <a:rPr sz="14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-135" dirty="0">
                <a:solidFill>
                  <a:srgbClr val="FFFFFF"/>
                </a:solidFill>
                <a:latin typeface="Microsoft Sans Serif"/>
                <a:cs typeface="Microsoft Sans Serif"/>
              </a:rPr>
              <a:t>ES-</a:t>
            </a:r>
            <a:r>
              <a:rPr sz="14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L1,</a:t>
            </a:r>
            <a:r>
              <a:rPr sz="14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-95" dirty="0">
                <a:solidFill>
                  <a:srgbClr val="FFFFFF"/>
                </a:solidFill>
                <a:latin typeface="Microsoft Sans Serif"/>
                <a:cs typeface="Microsoft Sans Serif"/>
              </a:rPr>
              <a:t>GEO,</a:t>
            </a:r>
            <a:r>
              <a:rPr sz="14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-65" dirty="0">
                <a:solidFill>
                  <a:srgbClr val="FFFFFF"/>
                </a:solidFill>
                <a:latin typeface="Microsoft Sans Serif"/>
                <a:cs typeface="Microsoft Sans Serif"/>
              </a:rPr>
              <a:t>HEO,</a:t>
            </a:r>
            <a:r>
              <a:rPr sz="14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14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-120" dirty="0">
                <a:solidFill>
                  <a:srgbClr val="FFFFFF"/>
                </a:solidFill>
                <a:latin typeface="Microsoft Sans Serif"/>
                <a:cs typeface="Microsoft Sans Serif"/>
              </a:rPr>
              <a:t>SSO,</a:t>
            </a:r>
            <a:r>
              <a:rPr sz="14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FFFFFF"/>
                </a:solidFill>
                <a:latin typeface="Microsoft Sans Serif"/>
                <a:cs typeface="Microsoft Sans Serif"/>
              </a:rPr>
              <a:t>have</a:t>
            </a:r>
            <a:r>
              <a:rPr sz="14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14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FFFFFF"/>
                </a:solidFill>
                <a:latin typeface="Microsoft Sans Serif"/>
                <a:cs typeface="Microsoft Sans Serif"/>
              </a:rPr>
              <a:t>highest</a:t>
            </a:r>
            <a:r>
              <a:rPr sz="14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(100%)</a:t>
            </a:r>
            <a:r>
              <a:rPr sz="14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-55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</a:t>
            </a:r>
            <a:r>
              <a:rPr sz="14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rate.</a:t>
            </a:r>
            <a:endParaRPr sz="1400">
              <a:latin typeface="Microsoft Sans Serif"/>
              <a:cs typeface="Microsoft Sans Serif"/>
            </a:endParaRPr>
          </a:p>
          <a:p>
            <a:pPr marL="375285" marR="583565" lvl="1" indent="-184785">
              <a:lnSpc>
                <a:spcPct val="100000"/>
              </a:lnSpc>
              <a:spcBef>
                <a:spcPts val="605"/>
              </a:spcBef>
              <a:buClr>
                <a:srgbClr val="12ABDB"/>
              </a:buClr>
              <a:buFont typeface="Arial MT"/>
              <a:buChar char="•"/>
              <a:tabLst>
                <a:tab pos="375285" algn="l"/>
              </a:tabLst>
            </a:pP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12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100%</a:t>
            </a:r>
            <a:r>
              <a:rPr sz="12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</a:t>
            </a:r>
            <a:r>
              <a:rPr sz="12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rate</a:t>
            </a:r>
            <a:r>
              <a:rPr sz="12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12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85" dirty="0">
                <a:solidFill>
                  <a:srgbClr val="FFFFFF"/>
                </a:solidFill>
                <a:latin typeface="Microsoft Sans Serif"/>
                <a:cs typeface="Microsoft Sans Serif"/>
              </a:rPr>
              <a:t>GEO,</a:t>
            </a:r>
            <a:r>
              <a:rPr sz="12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HEO,</a:t>
            </a:r>
            <a:r>
              <a:rPr sz="12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12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125" dirty="0">
                <a:solidFill>
                  <a:srgbClr val="FFFFFF"/>
                </a:solidFill>
                <a:latin typeface="Microsoft Sans Serif"/>
                <a:cs typeface="Microsoft Sans Serif"/>
              </a:rPr>
              <a:t>ES-</a:t>
            </a:r>
            <a:r>
              <a:rPr sz="12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L1</a:t>
            </a:r>
            <a:r>
              <a:rPr sz="12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orbits</a:t>
            </a:r>
            <a:r>
              <a:rPr sz="12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can</a:t>
            </a:r>
            <a:r>
              <a:rPr sz="12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be</a:t>
            </a:r>
            <a:r>
              <a:rPr sz="12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explained</a:t>
            </a:r>
            <a:r>
              <a:rPr sz="12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by</a:t>
            </a:r>
            <a:r>
              <a:rPr sz="12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only</a:t>
            </a:r>
            <a:r>
              <a:rPr sz="12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having</a:t>
            </a:r>
            <a:r>
              <a:rPr sz="12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1</a:t>
            </a:r>
            <a:r>
              <a:rPr sz="12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flight</a:t>
            </a:r>
            <a:r>
              <a:rPr sz="12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into</a:t>
            </a:r>
            <a:r>
              <a:rPr sz="12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respective</a:t>
            </a:r>
            <a:r>
              <a:rPr sz="120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orbits.</a:t>
            </a:r>
            <a:endParaRPr sz="1200">
              <a:latin typeface="Microsoft Sans Serif"/>
              <a:cs typeface="Microsoft Sans Serif"/>
            </a:endParaRPr>
          </a:p>
          <a:p>
            <a:pPr marL="375285" lvl="1" indent="-184785">
              <a:lnSpc>
                <a:spcPct val="100000"/>
              </a:lnSpc>
              <a:spcBef>
                <a:spcPts val="605"/>
              </a:spcBef>
              <a:buClr>
                <a:srgbClr val="12ABDB"/>
              </a:buClr>
              <a:buFont typeface="Arial MT"/>
              <a:buChar char="•"/>
              <a:tabLst>
                <a:tab pos="375285" algn="l"/>
              </a:tabLst>
            </a:pP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12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100%</a:t>
            </a:r>
            <a:r>
              <a:rPr sz="12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</a:t>
            </a:r>
            <a:r>
              <a:rPr sz="12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rate in</a:t>
            </a:r>
            <a:r>
              <a:rPr sz="12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110" dirty="0">
                <a:solidFill>
                  <a:srgbClr val="FFFFFF"/>
                </a:solidFill>
                <a:latin typeface="Microsoft Sans Serif"/>
                <a:cs typeface="Microsoft Sans Serif"/>
              </a:rPr>
              <a:t>SSO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is</a:t>
            </a:r>
            <a:r>
              <a:rPr sz="12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more</a:t>
            </a:r>
            <a:r>
              <a:rPr sz="12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impressive,</a:t>
            </a:r>
            <a:r>
              <a:rPr sz="12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with</a:t>
            </a:r>
            <a:r>
              <a:rPr sz="12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5</a:t>
            </a:r>
            <a:r>
              <a:rPr sz="12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successful</a:t>
            </a:r>
            <a:r>
              <a:rPr sz="12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flights.</a:t>
            </a:r>
            <a:endParaRPr sz="1200">
              <a:latin typeface="Microsoft Sans Serif"/>
              <a:cs typeface="Microsoft Sans Serif"/>
            </a:endParaRPr>
          </a:p>
          <a:p>
            <a:pPr marL="375285" lvl="1" indent="-184785">
              <a:lnSpc>
                <a:spcPct val="100000"/>
              </a:lnSpc>
              <a:spcBef>
                <a:spcPts val="600"/>
              </a:spcBef>
              <a:buClr>
                <a:srgbClr val="12ABDB"/>
              </a:buClr>
              <a:buFont typeface="Arial MT"/>
              <a:buChar char="•"/>
              <a:tabLst>
                <a:tab pos="375285" algn="l"/>
              </a:tabLst>
            </a:pP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12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orbit</a:t>
            </a:r>
            <a:r>
              <a:rPr sz="12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types</a:t>
            </a:r>
            <a:r>
              <a:rPr sz="12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PO,</a:t>
            </a:r>
            <a:r>
              <a:rPr sz="12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95" dirty="0">
                <a:solidFill>
                  <a:srgbClr val="FFFFFF"/>
                </a:solidFill>
                <a:latin typeface="Microsoft Sans Serif"/>
                <a:cs typeface="Microsoft Sans Serif"/>
              </a:rPr>
              <a:t>ISS,</a:t>
            </a:r>
            <a:r>
              <a:rPr sz="12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12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60" dirty="0">
                <a:solidFill>
                  <a:srgbClr val="FFFFFF"/>
                </a:solidFill>
                <a:latin typeface="Microsoft Sans Serif"/>
                <a:cs typeface="Microsoft Sans Serif"/>
              </a:rPr>
              <a:t>LEO,</a:t>
            </a:r>
            <a:r>
              <a:rPr sz="12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have</a:t>
            </a:r>
            <a:r>
              <a:rPr sz="12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more</a:t>
            </a:r>
            <a:r>
              <a:rPr sz="12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</a:t>
            </a:r>
            <a:r>
              <a:rPr sz="12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with</a:t>
            </a:r>
            <a:r>
              <a:rPr sz="12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heavy</a:t>
            </a:r>
            <a:r>
              <a:rPr sz="12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payloads:</a:t>
            </a:r>
            <a:endParaRPr sz="1200">
              <a:latin typeface="Microsoft Sans Serif"/>
              <a:cs typeface="Microsoft Sans Serif"/>
            </a:endParaRPr>
          </a:p>
          <a:p>
            <a:pPr marL="375285" lvl="1" indent="-184785">
              <a:lnSpc>
                <a:spcPct val="100000"/>
              </a:lnSpc>
              <a:spcBef>
                <a:spcPts val="600"/>
              </a:spcBef>
              <a:buClr>
                <a:srgbClr val="12ABDB"/>
              </a:buClr>
              <a:buFont typeface="Arial MT"/>
              <a:buChar char="•"/>
              <a:tabLst>
                <a:tab pos="375285" algn="l"/>
              </a:tabLst>
            </a:pPr>
            <a:r>
              <a:rPr sz="12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VLEO</a:t>
            </a:r>
            <a:r>
              <a:rPr sz="12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(Very</a:t>
            </a:r>
            <a:r>
              <a:rPr sz="12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Low</a:t>
            </a:r>
            <a:r>
              <a:rPr sz="12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Earth</a:t>
            </a:r>
            <a:r>
              <a:rPr sz="12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Orbit)</a:t>
            </a:r>
            <a:r>
              <a:rPr sz="12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launches</a:t>
            </a:r>
            <a:r>
              <a:rPr sz="12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are</a:t>
            </a:r>
            <a:r>
              <a:rPr sz="12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associated</a:t>
            </a:r>
            <a:r>
              <a:rPr sz="12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 with</a:t>
            </a:r>
            <a:r>
              <a:rPr sz="12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heavier</a:t>
            </a:r>
            <a:r>
              <a:rPr sz="12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payloads,</a:t>
            </a:r>
            <a:r>
              <a:rPr sz="12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which</a:t>
            </a:r>
            <a:r>
              <a:rPr sz="12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makes</a:t>
            </a:r>
            <a:r>
              <a:rPr sz="12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intuitive</a:t>
            </a:r>
            <a:r>
              <a:rPr sz="12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sense.</a:t>
            </a:r>
            <a:endParaRPr sz="1200">
              <a:latin typeface="Microsoft Sans Serif"/>
              <a:cs typeface="Microsoft Sans Serif"/>
            </a:endParaRPr>
          </a:p>
          <a:p>
            <a:pPr lvl="1">
              <a:lnSpc>
                <a:spcPct val="100000"/>
              </a:lnSpc>
              <a:buFont typeface="Arial MT"/>
              <a:buChar char="•"/>
            </a:pPr>
            <a:endParaRPr sz="1200">
              <a:latin typeface="Microsoft Sans Serif"/>
              <a:cs typeface="Microsoft Sans Serif"/>
            </a:endParaRPr>
          </a:p>
          <a:p>
            <a:pPr lvl="1">
              <a:lnSpc>
                <a:spcPct val="100000"/>
              </a:lnSpc>
              <a:spcBef>
                <a:spcPts val="155"/>
              </a:spcBef>
              <a:buFont typeface="Arial MT"/>
              <a:buChar char="•"/>
            </a:pPr>
            <a:endParaRPr sz="1200">
              <a:latin typeface="Microsoft Sans Serif"/>
              <a:cs typeface="Microsoft Sans Serif"/>
            </a:endParaRPr>
          </a:p>
          <a:p>
            <a:pPr marL="184150" indent="-171450">
              <a:lnSpc>
                <a:spcPct val="100000"/>
              </a:lnSpc>
              <a:buFont typeface="Arial MT"/>
              <a:buChar char="•"/>
              <a:tabLst>
                <a:tab pos="184150" algn="l"/>
              </a:tabLst>
            </a:pPr>
            <a:r>
              <a:rPr sz="140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14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</a:t>
            </a:r>
            <a:r>
              <a:rPr sz="14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FFFFFF"/>
                </a:solidFill>
                <a:latin typeface="Microsoft Sans Serif"/>
                <a:cs typeface="Microsoft Sans Serif"/>
              </a:rPr>
              <a:t>site</a:t>
            </a:r>
            <a:r>
              <a:rPr sz="14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-145" dirty="0">
                <a:solidFill>
                  <a:srgbClr val="12ABDB"/>
                </a:solidFill>
                <a:latin typeface="Microsoft Sans Serif"/>
                <a:cs typeface="Microsoft Sans Serif"/>
              </a:rPr>
              <a:t>KSC</a:t>
            </a:r>
            <a:r>
              <a:rPr sz="1400" spc="-40" dirty="0">
                <a:solidFill>
                  <a:srgbClr val="12ABDB"/>
                </a:solidFill>
                <a:latin typeface="Microsoft Sans Serif"/>
                <a:cs typeface="Microsoft Sans Serif"/>
              </a:rPr>
              <a:t> </a:t>
            </a:r>
            <a:r>
              <a:rPr sz="1400" spc="-85" dirty="0">
                <a:solidFill>
                  <a:srgbClr val="12ABDB"/>
                </a:solidFill>
                <a:latin typeface="Microsoft Sans Serif"/>
                <a:cs typeface="Microsoft Sans Serif"/>
              </a:rPr>
              <a:t>LC-</a:t>
            </a:r>
            <a:r>
              <a:rPr sz="1400" dirty="0">
                <a:solidFill>
                  <a:srgbClr val="12ABDB"/>
                </a:solidFill>
                <a:latin typeface="Microsoft Sans Serif"/>
                <a:cs typeface="Microsoft Sans Serif"/>
              </a:rPr>
              <a:t>39</a:t>
            </a:r>
            <a:r>
              <a:rPr sz="1400" spc="-55" dirty="0">
                <a:solidFill>
                  <a:srgbClr val="12ABDB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12ABDB"/>
                </a:solidFill>
                <a:latin typeface="Microsoft Sans Serif"/>
                <a:cs typeface="Microsoft Sans Serif"/>
              </a:rPr>
              <a:t>A</a:t>
            </a:r>
            <a:r>
              <a:rPr sz="1400" spc="-20" dirty="0">
                <a:solidFill>
                  <a:srgbClr val="12ABDB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FFFFFF"/>
                </a:solidFill>
                <a:latin typeface="Microsoft Sans Serif"/>
                <a:cs typeface="Microsoft Sans Serif"/>
              </a:rPr>
              <a:t>had</a:t>
            </a:r>
            <a:r>
              <a:rPr sz="14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14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FFFFFF"/>
                </a:solidFill>
                <a:latin typeface="Microsoft Sans Serif"/>
                <a:cs typeface="Microsoft Sans Serif"/>
              </a:rPr>
              <a:t>most</a:t>
            </a:r>
            <a:r>
              <a:rPr sz="1400" spc="-6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successful launches,</a:t>
            </a:r>
            <a:r>
              <a:rPr sz="14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with</a:t>
            </a:r>
            <a:r>
              <a:rPr sz="1400" spc="-5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41.7%</a:t>
            </a:r>
            <a:r>
              <a:rPr sz="14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14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14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total</a:t>
            </a:r>
            <a:r>
              <a:rPr sz="14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successful</a:t>
            </a:r>
            <a:endParaRPr sz="1400">
              <a:latin typeface="Microsoft Sans Serif"/>
              <a:cs typeface="Microsoft Sans Serif"/>
            </a:endParaRPr>
          </a:p>
          <a:p>
            <a:pPr marL="184785">
              <a:lnSpc>
                <a:spcPct val="100000"/>
              </a:lnSpc>
            </a:pPr>
            <a:r>
              <a:rPr sz="14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launches,</a:t>
            </a:r>
            <a:r>
              <a:rPr sz="14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14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FFFFFF"/>
                </a:solidFill>
                <a:latin typeface="Microsoft Sans Serif"/>
                <a:cs typeface="Microsoft Sans Serif"/>
              </a:rPr>
              <a:t>also</a:t>
            </a:r>
            <a:r>
              <a:rPr sz="1400" spc="-5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14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FFFFFF"/>
                </a:solidFill>
                <a:latin typeface="Microsoft Sans Serif"/>
                <a:cs typeface="Microsoft Sans Serif"/>
              </a:rPr>
              <a:t>highest</a:t>
            </a:r>
            <a:r>
              <a:rPr sz="14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rate</a:t>
            </a:r>
            <a:r>
              <a:rPr sz="140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14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successful launches,</a:t>
            </a:r>
            <a:r>
              <a:rPr sz="14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with</a:t>
            </a:r>
            <a:r>
              <a:rPr sz="14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-55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14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76.9%</a:t>
            </a:r>
            <a:r>
              <a:rPr sz="14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</a:t>
            </a:r>
            <a:r>
              <a:rPr sz="14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rate.</a:t>
            </a:r>
            <a:endParaRPr sz="14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1295"/>
              </a:spcBef>
            </a:pPr>
            <a:endParaRPr sz="1400">
              <a:latin typeface="Microsoft Sans Serif"/>
              <a:cs typeface="Microsoft Sans Serif"/>
            </a:endParaRPr>
          </a:p>
          <a:p>
            <a:pPr marL="184150" indent="-171450">
              <a:lnSpc>
                <a:spcPct val="100000"/>
              </a:lnSpc>
              <a:buFont typeface="Arial MT"/>
              <a:buChar char="•"/>
              <a:tabLst>
                <a:tab pos="184150" algn="l"/>
              </a:tabLst>
            </a:pPr>
            <a:r>
              <a:rPr sz="140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14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-55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</a:t>
            </a:r>
            <a:r>
              <a:rPr sz="1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for</a:t>
            </a:r>
            <a:r>
              <a:rPr sz="14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massive</a:t>
            </a:r>
            <a:r>
              <a:rPr sz="14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FFFFFF"/>
                </a:solidFill>
                <a:latin typeface="Microsoft Sans Serif"/>
                <a:cs typeface="Microsoft Sans Serif"/>
              </a:rPr>
              <a:t>payloads</a:t>
            </a:r>
            <a:r>
              <a:rPr sz="14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FFFFFF"/>
                </a:solidFill>
                <a:latin typeface="Microsoft Sans Serif"/>
                <a:cs typeface="Microsoft Sans Serif"/>
              </a:rPr>
              <a:t>(over</a:t>
            </a:r>
            <a:r>
              <a:rPr sz="14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FFFFFF"/>
                </a:solidFill>
                <a:latin typeface="Microsoft Sans Serif"/>
                <a:cs typeface="Microsoft Sans Serif"/>
              </a:rPr>
              <a:t>4000kg)</a:t>
            </a:r>
            <a:r>
              <a:rPr sz="14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is</a:t>
            </a:r>
            <a:r>
              <a:rPr sz="14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lower</a:t>
            </a:r>
            <a:r>
              <a:rPr sz="14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FFFFFF"/>
                </a:solidFill>
                <a:latin typeface="Microsoft Sans Serif"/>
                <a:cs typeface="Microsoft Sans Serif"/>
              </a:rPr>
              <a:t>than</a:t>
            </a:r>
            <a:r>
              <a:rPr sz="14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that</a:t>
            </a:r>
            <a:r>
              <a:rPr sz="14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for</a:t>
            </a:r>
            <a:r>
              <a:rPr sz="14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low</a:t>
            </a:r>
            <a:r>
              <a:rPr sz="14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payloads.</a:t>
            </a:r>
            <a:endParaRPr sz="14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1295"/>
              </a:spcBef>
              <a:buClr>
                <a:srgbClr val="FFFFFF"/>
              </a:buClr>
              <a:buFont typeface="Arial MT"/>
              <a:buChar char="•"/>
            </a:pPr>
            <a:endParaRPr sz="1400">
              <a:latin typeface="Microsoft Sans Serif"/>
              <a:cs typeface="Microsoft Sans Serif"/>
            </a:endParaRPr>
          </a:p>
          <a:p>
            <a:pPr marL="184150" indent="-171450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184150" algn="l"/>
              </a:tabLst>
            </a:pPr>
            <a:r>
              <a:rPr sz="140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14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FFFFFF"/>
                </a:solidFill>
                <a:latin typeface="Microsoft Sans Serif"/>
                <a:cs typeface="Microsoft Sans Serif"/>
              </a:rPr>
              <a:t>best </a:t>
            </a:r>
            <a:r>
              <a:rPr sz="14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performing</a:t>
            </a:r>
            <a:r>
              <a:rPr sz="14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FFFFFF"/>
                </a:solidFill>
                <a:latin typeface="Microsoft Sans Serif"/>
                <a:cs typeface="Microsoft Sans Serif"/>
              </a:rPr>
              <a:t>classification</a:t>
            </a:r>
            <a:r>
              <a:rPr sz="140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FFFFFF"/>
                </a:solidFill>
                <a:latin typeface="Microsoft Sans Serif"/>
                <a:cs typeface="Microsoft Sans Serif"/>
              </a:rPr>
              <a:t>model</a:t>
            </a:r>
            <a:r>
              <a:rPr sz="14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is</a:t>
            </a:r>
            <a:r>
              <a:rPr sz="14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14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FFFFFF"/>
                </a:solidFill>
                <a:latin typeface="Microsoft Sans Serif"/>
                <a:cs typeface="Microsoft Sans Serif"/>
              </a:rPr>
              <a:t>Decision</a:t>
            </a:r>
            <a:r>
              <a:rPr sz="140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FFFFFF"/>
                </a:solidFill>
                <a:latin typeface="Microsoft Sans Serif"/>
                <a:cs typeface="Microsoft Sans Serif"/>
              </a:rPr>
              <a:t>Tree</a:t>
            </a:r>
            <a:r>
              <a:rPr sz="1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FFFFFF"/>
                </a:solidFill>
                <a:latin typeface="Microsoft Sans Serif"/>
                <a:cs typeface="Microsoft Sans Serif"/>
              </a:rPr>
              <a:t>model,</a:t>
            </a:r>
            <a:r>
              <a:rPr sz="14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with</a:t>
            </a:r>
            <a:r>
              <a:rPr sz="14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FFFFFF"/>
                </a:solidFill>
                <a:latin typeface="Microsoft Sans Serif"/>
                <a:cs typeface="Microsoft Sans Serif"/>
              </a:rPr>
              <a:t>an</a:t>
            </a:r>
            <a:r>
              <a:rPr sz="14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accuracy</a:t>
            </a:r>
            <a:r>
              <a:rPr sz="14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14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94.44%.</a:t>
            </a:r>
            <a:endParaRPr sz="140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403080" y="1415783"/>
            <a:ext cx="1538477" cy="107519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375392" y="2676144"/>
            <a:ext cx="1543050" cy="1075181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426195" y="2674620"/>
            <a:ext cx="1760981" cy="1052321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203435" y="3934955"/>
            <a:ext cx="1937766" cy="1052334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426195" y="5183123"/>
            <a:ext cx="1867661" cy="1052334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0581131" y="5169408"/>
            <a:ext cx="1337309" cy="1043190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11845543" y="6559026"/>
            <a:ext cx="141605" cy="140335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sz="800" spc="-25" dirty="0">
                <a:solidFill>
                  <a:srgbClr val="A6A6A6"/>
                </a:solidFill>
                <a:latin typeface="Microsoft Sans Serif"/>
                <a:cs typeface="Microsoft Sans Serif"/>
              </a:rPr>
              <a:t>46</a:t>
            </a:r>
            <a:endParaRPr sz="8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28040" y="2917698"/>
            <a:ext cx="4299585" cy="1031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600" b="1" spc="-10" dirty="0">
                <a:latin typeface="Arial"/>
                <a:cs typeface="Arial"/>
              </a:rPr>
              <a:t>APPENDIX</a:t>
            </a:r>
            <a:endParaRPr sz="6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382797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400" dirty="0"/>
              <a:t>DATA</a:t>
            </a:r>
            <a:r>
              <a:rPr sz="2400" spc="-114" dirty="0"/>
              <a:t> </a:t>
            </a:r>
            <a:r>
              <a:rPr sz="2400" spc="-85" dirty="0"/>
              <a:t>COLLECTION</a:t>
            </a:r>
            <a:r>
              <a:rPr sz="2400" spc="-90" dirty="0"/>
              <a:t> </a:t>
            </a:r>
            <a:r>
              <a:rPr sz="2400" spc="530" dirty="0"/>
              <a:t>–</a:t>
            </a:r>
            <a:r>
              <a:rPr sz="2400" spc="-95" dirty="0"/>
              <a:t> </a:t>
            </a:r>
            <a:r>
              <a:rPr sz="2400" spc="-180" dirty="0">
                <a:solidFill>
                  <a:srgbClr val="12ABDB"/>
                </a:solidFill>
              </a:rPr>
              <a:t>SPACE</a:t>
            </a:r>
            <a:r>
              <a:rPr sz="2400" spc="-75" dirty="0">
                <a:solidFill>
                  <a:srgbClr val="12ABDB"/>
                </a:solidFill>
              </a:rPr>
              <a:t> </a:t>
            </a:r>
            <a:r>
              <a:rPr sz="2400" dirty="0">
                <a:solidFill>
                  <a:srgbClr val="12ABDB"/>
                </a:solidFill>
              </a:rPr>
              <a:t>X</a:t>
            </a:r>
            <a:r>
              <a:rPr sz="2400" spc="-75" dirty="0">
                <a:solidFill>
                  <a:srgbClr val="12ABDB"/>
                </a:solidFill>
              </a:rPr>
              <a:t> </a:t>
            </a:r>
            <a:r>
              <a:rPr sz="2400" spc="-215" dirty="0">
                <a:solidFill>
                  <a:srgbClr val="12ABDB"/>
                </a:solidFill>
              </a:rPr>
              <a:t>REST</a:t>
            </a:r>
            <a:r>
              <a:rPr sz="2400" spc="-114" dirty="0">
                <a:solidFill>
                  <a:srgbClr val="12ABDB"/>
                </a:solidFill>
              </a:rPr>
              <a:t> </a:t>
            </a:r>
            <a:r>
              <a:rPr sz="2400" spc="-25" dirty="0">
                <a:solidFill>
                  <a:srgbClr val="12ABDB"/>
                </a:solidFill>
              </a:rPr>
              <a:t>API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0"/>
              </a:spcBef>
            </a:pPr>
            <a:fld id="{81D60167-4931-47E6-BA6A-407CBD079E47}" type="slidenum">
              <a:rPr spc="-25" dirty="0"/>
              <a:t>47</a:t>
            </a:fld>
            <a:endParaRPr spc="-25" dirty="0"/>
          </a:p>
        </p:txBody>
      </p:sp>
      <p:sp>
        <p:nvSpPr>
          <p:cNvPr id="3" name="object 3"/>
          <p:cNvSpPr txBox="1"/>
          <p:nvPr/>
        </p:nvSpPr>
        <p:spPr>
          <a:xfrm>
            <a:off x="232968" y="1140079"/>
            <a:ext cx="529145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99085" algn="l"/>
              </a:tabLst>
            </a:pP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Custom</a:t>
            </a:r>
            <a:r>
              <a:rPr sz="16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functions</a:t>
            </a:r>
            <a:r>
              <a:rPr sz="16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16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retrieve</a:t>
            </a:r>
            <a:r>
              <a:rPr sz="16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16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required</a:t>
            </a:r>
            <a:r>
              <a:rPr sz="16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information</a:t>
            </a:r>
            <a:endParaRPr sz="1600">
              <a:latin typeface="Microsoft Sans Serif"/>
              <a:cs typeface="Microsoft Sans Serif"/>
            </a:endParaRPr>
          </a:p>
          <a:p>
            <a:pPr marL="299085" indent="-286385">
              <a:lnSpc>
                <a:spcPct val="100000"/>
              </a:lnSpc>
              <a:buFont typeface="Arial MT"/>
              <a:buChar char="•"/>
              <a:tabLst>
                <a:tab pos="299085" algn="l"/>
              </a:tabLst>
            </a:pP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Custom</a:t>
            </a:r>
            <a:r>
              <a:rPr sz="16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logic</a:t>
            </a:r>
            <a:r>
              <a:rPr sz="1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16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clean</a:t>
            </a:r>
            <a:r>
              <a:rPr sz="16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16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data</a:t>
            </a:r>
            <a:endParaRPr sz="1600">
              <a:latin typeface="Microsoft Sans Serif"/>
              <a:cs typeface="Microsoft Sans Serif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3308604" y="4015695"/>
            <a:ext cx="4233545" cy="2471420"/>
            <a:chOff x="7132637" y="4009961"/>
            <a:chExt cx="4233545" cy="2471420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61276" y="4038599"/>
              <a:ext cx="4175759" cy="2414016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7146925" y="4024248"/>
              <a:ext cx="4204970" cy="2442845"/>
            </a:xfrm>
            <a:custGeom>
              <a:avLst/>
              <a:gdLst/>
              <a:ahLst/>
              <a:cxnLst/>
              <a:rect l="l" t="t" r="r" b="b"/>
              <a:pathLst>
                <a:path w="4204970" h="2442845">
                  <a:moveTo>
                    <a:pt x="82042" y="0"/>
                  </a:moveTo>
                  <a:lnTo>
                    <a:pt x="4122674" y="0"/>
                  </a:lnTo>
                  <a:lnTo>
                    <a:pt x="4138929" y="1396"/>
                  </a:lnTo>
                  <a:lnTo>
                    <a:pt x="4180713" y="23875"/>
                  </a:lnTo>
                  <a:lnTo>
                    <a:pt x="4203192" y="65786"/>
                  </a:lnTo>
                  <a:lnTo>
                    <a:pt x="4204589" y="82042"/>
                  </a:lnTo>
                  <a:lnTo>
                    <a:pt x="4204589" y="2360891"/>
                  </a:lnTo>
                  <a:lnTo>
                    <a:pt x="4180713" y="2419019"/>
                  </a:lnTo>
                  <a:lnTo>
                    <a:pt x="4138929" y="2441435"/>
                  </a:lnTo>
                  <a:lnTo>
                    <a:pt x="4122674" y="2442832"/>
                  </a:lnTo>
                  <a:lnTo>
                    <a:pt x="82042" y="2442832"/>
                  </a:lnTo>
                  <a:lnTo>
                    <a:pt x="23875" y="2419019"/>
                  </a:lnTo>
                  <a:lnTo>
                    <a:pt x="1397" y="2377147"/>
                  </a:lnTo>
                  <a:lnTo>
                    <a:pt x="0" y="2360891"/>
                  </a:lnTo>
                  <a:lnTo>
                    <a:pt x="0" y="82042"/>
                  </a:lnTo>
                  <a:lnTo>
                    <a:pt x="23875" y="23875"/>
                  </a:lnTo>
                  <a:lnTo>
                    <a:pt x="65785" y="1396"/>
                  </a:lnTo>
                  <a:lnTo>
                    <a:pt x="82042" y="0"/>
                  </a:lnTo>
                  <a:close/>
                </a:path>
              </a:pathLst>
            </a:custGeom>
            <a:ln w="28575">
              <a:solidFill>
                <a:srgbClr val="006FA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2743200" y="1791698"/>
            <a:ext cx="5864225" cy="2072639"/>
            <a:chOff x="376809" y="1847405"/>
            <a:chExt cx="5864225" cy="2072639"/>
          </a:xfrm>
        </p:grpSpPr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5384" y="1876043"/>
              <a:ext cx="5806440" cy="2014727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391096" y="1861692"/>
              <a:ext cx="5835650" cy="2044064"/>
            </a:xfrm>
            <a:custGeom>
              <a:avLst/>
              <a:gdLst/>
              <a:ahLst/>
              <a:cxnLst/>
              <a:rect l="l" t="t" r="r" b="b"/>
              <a:pathLst>
                <a:path w="5835650" h="2044064">
                  <a:moveTo>
                    <a:pt x="186994" y="0"/>
                  </a:moveTo>
                  <a:lnTo>
                    <a:pt x="5648642" y="0"/>
                  </a:lnTo>
                  <a:lnTo>
                    <a:pt x="5685726" y="3810"/>
                  </a:lnTo>
                  <a:lnTo>
                    <a:pt x="5752909" y="32258"/>
                  </a:lnTo>
                  <a:lnTo>
                    <a:pt x="5803455" y="82931"/>
                  </a:lnTo>
                  <a:lnTo>
                    <a:pt x="5831522" y="149987"/>
                  </a:lnTo>
                  <a:lnTo>
                    <a:pt x="5835205" y="187071"/>
                  </a:lnTo>
                  <a:lnTo>
                    <a:pt x="5835205" y="1856994"/>
                  </a:lnTo>
                  <a:lnTo>
                    <a:pt x="5820727" y="1929257"/>
                  </a:lnTo>
                  <a:lnTo>
                    <a:pt x="5780341" y="1988566"/>
                  </a:lnTo>
                  <a:lnTo>
                    <a:pt x="5720905" y="2029079"/>
                  </a:lnTo>
                  <a:lnTo>
                    <a:pt x="5648642" y="2043557"/>
                  </a:lnTo>
                  <a:lnTo>
                    <a:pt x="186994" y="2043557"/>
                  </a:lnTo>
                  <a:lnTo>
                    <a:pt x="114719" y="2029079"/>
                  </a:lnTo>
                  <a:lnTo>
                    <a:pt x="54927" y="1988566"/>
                  </a:lnTo>
                  <a:lnTo>
                    <a:pt x="14554" y="1929384"/>
                  </a:lnTo>
                  <a:lnTo>
                    <a:pt x="0" y="1856994"/>
                  </a:lnTo>
                  <a:lnTo>
                    <a:pt x="0" y="187071"/>
                  </a:lnTo>
                  <a:lnTo>
                    <a:pt x="14554" y="114681"/>
                  </a:lnTo>
                  <a:lnTo>
                    <a:pt x="54927" y="54991"/>
                  </a:lnTo>
                  <a:lnTo>
                    <a:pt x="114642" y="14605"/>
                  </a:lnTo>
                  <a:lnTo>
                    <a:pt x="186994" y="0"/>
                  </a:lnTo>
                  <a:close/>
                </a:path>
              </a:pathLst>
            </a:custGeom>
            <a:ln w="28575">
              <a:solidFill>
                <a:srgbClr val="006FA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object 4">
            <a:extLst>
              <a:ext uri="{FF2B5EF4-FFF2-40B4-BE49-F238E27FC236}">
                <a16:creationId xmlns:a16="http://schemas.microsoft.com/office/drawing/2014/main" id="{5D8C1D48-4786-4C6D-AC6D-79C76CB3939A}"/>
              </a:ext>
            </a:extLst>
          </p:cNvPr>
          <p:cNvGrpSpPr/>
          <p:nvPr/>
        </p:nvGrpSpPr>
        <p:grpSpPr>
          <a:xfrm>
            <a:off x="3352800" y="685800"/>
            <a:ext cx="6629400" cy="5334000"/>
            <a:chOff x="7131113" y="446849"/>
            <a:chExt cx="4233545" cy="3472815"/>
          </a:xfrm>
        </p:grpSpPr>
        <p:pic>
          <p:nvPicPr>
            <p:cNvPr id="7" name="object 5">
              <a:extLst>
                <a:ext uri="{FF2B5EF4-FFF2-40B4-BE49-F238E27FC236}">
                  <a16:creationId xmlns:a16="http://schemas.microsoft.com/office/drawing/2014/main" id="{4FC6F585-71E2-4A45-A548-B5C498A8CE0D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59752" y="475488"/>
              <a:ext cx="4175759" cy="3415284"/>
            </a:xfrm>
            <a:prstGeom prst="rect">
              <a:avLst/>
            </a:prstGeom>
          </p:spPr>
        </p:pic>
        <p:sp>
          <p:nvSpPr>
            <p:cNvPr id="8" name="object 6">
              <a:extLst>
                <a:ext uri="{FF2B5EF4-FFF2-40B4-BE49-F238E27FC236}">
                  <a16:creationId xmlns:a16="http://schemas.microsoft.com/office/drawing/2014/main" id="{6BEDA175-5938-4E15-8A7D-B94BF7D86A4B}"/>
                </a:ext>
              </a:extLst>
            </p:cNvPr>
            <p:cNvSpPr/>
            <p:nvPr/>
          </p:nvSpPr>
          <p:spPr>
            <a:xfrm>
              <a:off x="7145401" y="461137"/>
              <a:ext cx="4204970" cy="3444240"/>
            </a:xfrm>
            <a:custGeom>
              <a:avLst/>
              <a:gdLst/>
              <a:ahLst/>
              <a:cxnLst/>
              <a:rect l="l" t="t" r="r" b="b"/>
              <a:pathLst>
                <a:path w="4204970" h="3444240">
                  <a:moveTo>
                    <a:pt x="72008" y="0"/>
                  </a:moveTo>
                  <a:lnTo>
                    <a:pt x="4132579" y="0"/>
                  </a:lnTo>
                  <a:lnTo>
                    <a:pt x="4146804" y="1524"/>
                  </a:lnTo>
                  <a:lnTo>
                    <a:pt x="4183506" y="21082"/>
                  </a:lnTo>
                  <a:lnTo>
                    <a:pt x="4203192" y="57785"/>
                  </a:lnTo>
                  <a:lnTo>
                    <a:pt x="4204589" y="72009"/>
                  </a:lnTo>
                  <a:lnTo>
                    <a:pt x="4204589" y="3372230"/>
                  </a:lnTo>
                  <a:lnTo>
                    <a:pt x="4183506" y="3423157"/>
                  </a:lnTo>
                  <a:lnTo>
                    <a:pt x="4146804" y="3442716"/>
                  </a:lnTo>
                  <a:lnTo>
                    <a:pt x="4132579" y="3444113"/>
                  </a:lnTo>
                  <a:lnTo>
                    <a:pt x="72008" y="3444113"/>
                  </a:lnTo>
                  <a:lnTo>
                    <a:pt x="21081" y="3423157"/>
                  </a:lnTo>
                  <a:lnTo>
                    <a:pt x="1524" y="3386454"/>
                  </a:lnTo>
                  <a:lnTo>
                    <a:pt x="0" y="3372230"/>
                  </a:lnTo>
                  <a:lnTo>
                    <a:pt x="0" y="72009"/>
                  </a:lnTo>
                  <a:lnTo>
                    <a:pt x="21081" y="21082"/>
                  </a:lnTo>
                  <a:lnTo>
                    <a:pt x="57784" y="1524"/>
                  </a:lnTo>
                  <a:lnTo>
                    <a:pt x="72008" y="0"/>
                  </a:lnTo>
                  <a:close/>
                </a:path>
              </a:pathLst>
            </a:custGeom>
            <a:ln w="28575">
              <a:solidFill>
                <a:srgbClr val="006FA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9620065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382797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400" dirty="0"/>
              <a:t>DATA</a:t>
            </a:r>
            <a:r>
              <a:rPr sz="2400" spc="-110" dirty="0"/>
              <a:t> </a:t>
            </a:r>
            <a:r>
              <a:rPr sz="2400" spc="-85" dirty="0"/>
              <a:t>COLLECTION</a:t>
            </a:r>
            <a:r>
              <a:rPr sz="2400" spc="-90" dirty="0"/>
              <a:t> </a:t>
            </a:r>
            <a:r>
              <a:rPr sz="2400" spc="530" dirty="0"/>
              <a:t>–</a:t>
            </a:r>
            <a:r>
              <a:rPr sz="2400" spc="-90" dirty="0"/>
              <a:t> </a:t>
            </a:r>
            <a:r>
              <a:rPr sz="2400" spc="-105" dirty="0">
                <a:solidFill>
                  <a:srgbClr val="12ABDB"/>
                </a:solidFill>
              </a:rPr>
              <a:t>WEB</a:t>
            </a:r>
            <a:r>
              <a:rPr sz="2400" spc="-90" dirty="0">
                <a:solidFill>
                  <a:srgbClr val="12ABDB"/>
                </a:solidFill>
              </a:rPr>
              <a:t> </a:t>
            </a:r>
            <a:r>
              <a:rPr sz="2400" spc="-100" dirty="0">
                <a:solidFill>
                  <a:srgbClr val="12ABDB"/>
                </a:solidFill>
              </a:rPr>
              <a:t>SCRAPING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0"/>
              </a:spcBef>
            </a:pPr>
            <a:fld id="{81D60167-4931-47E6-BA6A-407CBD079E47}" type="slidenum">
              <a:rPr spc="-25" dirty="0"/>
              <a:t>49</a:t>
            </a:fld>
            <a:endParaRPr spc="-25" dirty="0"/>
          </a:p>
        </p:txBody>
      </p:sp>
      <p:sp>
        <p:nvSpPr>
          <p:cNvPr id="3" name="object 3"/>
          <p:cNvSpPr txBox="1"/>
          <p:nvPr/>
        </p:nvSpPr>
        <p:spPr>
          <a:xfrm>
            <a:off x="232968" y="1140079"/>
            <a:ext cx="3512185" cy="1000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99085" algn="l"/>
              </a:tabLst>
            </a:pP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Custom</a:t>
            </a:r>
            <a:r>
              <a:rPr sz="16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functions</a:t>
            </a:r>
            <a:r>
              <a:rPr sz="16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for</a:t>
            </a:r>
            <a:r>
              <a:rPr sz="16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web</a:t>
            </a:r>
            <a:r>
              <a:rPr sz="16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scraping</a:t>
            </a:r>
            <a:endParaRPr sz="1600">
              <a:latin typeface="Microsoft Sans Serif"/>
              <a:cs typeface="Microsoft Sans Serif"/>
            </a:endParaRPr>
          </a:p>
          <a:p>
            <a:pPr marL="299085" marR="443230" indent="-287020">
              <a:lnSpc>
                <a:spcPct val="100000"/>
              </a:lnSpc>
              <a:buFont typeface="Arial MT"/>
              <a:buChar char="•"/>
              <a:tabLst>
                <a:tab pos="299085" algn="l"/>
              </a:tabLst>
            </a:pP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Custom</a:t>
            </a:r>
            <a:r>
              <a:rPr sz="16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logic</a:t>
            </a:r>
            <a:r>
              <a:rPr sz="16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16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fill</a:t>
            </a:r>
            <a:r>
              <a:rPr sz="16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up</a:t>
            </a:r>
            <a:r>
              <a:rPr sz="16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launch_dict</a:t>
            </a:r>
            <a:r>
              <a:rPr sz="1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values </a:t>
            </a:r>
            <a:r>
              <a:rPr sz="16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with</a:t>
            </a:r>
            <a:r>
              <a:rPr sz="16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values </a:t>
            </a:r>
            <a:r>
              <a:rPr sz="16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from</a:t>
            </a:r>
            <a:r>
              <a:rPr sz="16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16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</a:t>
            </a:r>
            <a:r>
              <a:rPr sz="16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tables</a:t>
            </a:r>
            <a:endParaRPr sz="1600">
              <a:latin typeface="Microsoft Sans Serif"/>
              <a:cs typeface="Microsoft Sans Serif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3883066" y="1297342"/>
            <a:ext cx="4283710" cy="5107940"/>
            <a:chOff x="3785933" y="1384109"/>
            <a:chExt cx="4283710" cy="5107940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14572" y="1412748"/>
              <a:ext cx="4226052" cy="5050536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3800221" y="1398397"/>
              <a:ext cx="4255135" cy="5079365"/>
            </a:xfrm>
            <a:custGeom>
              <a:avLst/>
              <a:gdLst/>
              <a:ahLst/>
              <a:cxnLst/>
              <a:rect l="l" t="t" r="r" b="b"/>
              <a:pathLst>
                <a:path w="4255134" h="5079365">
                  <a:moveTo>
                    <a:pt x="106806" y="0"/>
                  </a:moveTo>
                  <a:lnTo>
                    <a:pt x="4148201" y="0"/>
                  </a:lnTo>
                  <a:lnTo>
                    <a:pt x="4169029" y="2286"/>
                  </a:lnTo>
                  <a:lnTo>
                    <a:pt x="4207383" y="18287"/>
                  </a:lnTo>
                  <a:lnTo>
                    <a:pt x="4236720" y="47498"/>
                  </a:lnTo>
                  <a:lnTo>
                    <a:pt x="4252722" y="86105"/>
                  </a:lnTo>
                  <a:lnTo>
                    <a:pt x="4255008" y="106806"/>
                  </a:lnTo>
                  <a:lnTo>
                    <a:pt x="4255008" y="4972469"/>
                  </a:lnTo>
                  <a:lnTo>
                    <a:pt x="4246753" y="5013794"/>
                  </a:lnTo>
                  <a:lnTo>
                    <a:pt x="4223384" y="5047742"/>
                  </a:lnTo>
                  <a:lnTo>
                    <a:pt x="4189476" y="5071097"/>
                  </a:lnTo>
                  <a:lnTo>
                    <a:pt x="4148201" y="5079263"/>
                  </a:lnTo>
                  <a:lnTo>
                    <a:pt x="106806" y="5079263"/>
                  </a:lnTo>
                  <a:lnTo>
                    <a:pt x="65912" y="5071097"/>
                  </a:lnTo>
                  <a:lnTo>
                    <a:pt x="31623" y="5047742"/>
                  </a:lnTo>
                  <a:lnTo>
                    <a:pt x="8636" y="5013794"/>
                  </a:lnTo>
                  <a:lnTo>
                    <a:pt x="0" y="4972469"/>
                  </a:lnTo>
                  <a:lnTo>
                    <a:pt x="0" y="106806"/>
                  </a:lnTo>
                  <a:lnTo>
                    <a:pt x="8636" y="65912"/>
                  </a:lnTo>
                  <a:lnTo>
                    <a:pt x="31623" y="31623"/>
                  </a:lnTo>
                  <a:lnTo>
                    <a:pt x="65912" y="8636"/>
                  </a:lnTo>
                  <a:lnTo>
                    <a:pt x="106806" y="0"/>
                  </a:lnTo>
                  <a:close/>
                </a:path>
              </a:pathLst>
            </a:custGeom>
            <a:ln w="28575">
              <a:solidFill>
                <a:srgbClr val="006FA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922514" y="2001773"/>
            <a:ext cx="1990725" cy="387350"/>
          </a:xfrm>
          <a:custGeom>
            <a:avLst/>
            <a:gdLst/>
            <a:ahLst/>
            <a:cxnLst/>
            <a:rect l="l" t="t" r="r" b="b"/>
            <a:pathLst>
              <a:path w="1990725" h="387350">
                <a:moveTo>
                  <a:pt x="0" y="64515"/>
                </a:moveTo>
                <a:lnTo>
                  <a:pt x="5062" y="39379"/>
                </a:lnTo>
                <a:lnTo>
                  <a:pt x="18875" y="18875"/>
                </a:lnTo>
                <a:lnTo>
                  <a:pt x="39379" y="5062"/>
                </a:lnTo>
                <a:lnTo>
                  <a:pt x="64515" y="0"/>
                </a:lnTo>
                <a:lnTo>
                  <a:pt x="1925827" y="0"/>
                </a:lnTo>
                <a:lnTo>
                  <a:pt x="1950964" y="5062"/>
                </a:lnTo>
                <a:lnTo>
                  <a:pt x="1971468" y="18875"/>
                </a:lnTo>
                <a:lnTo>
                  <a:pt x="1985281" y="39379"/>
                </a:lnTo>
                <a:lnTo>
                  <a:pt x="1990343" y="64515"/>
                </a:lnTo>
                <a:lnTo>
                  <a:pt x="1990343" y="322579"/>
                </a:lnTo>
                <a:lnTo>
                  <a:pt x="1985281" y="347716"/>
                </a:lnTo>
                <a:lnTo>
                  <a:pt x="1971468" y="368220"/>
                </a:lnTo>
                <a:lnTo>
                  <a:pt x="1950964" y="382033"/>
                </a:lnTo>
                <a:lnTo>
                  <a:pt x="1925827" y="387096"/>
                </a:lnTo>
                <a:lnTo>
                  <a:pt x="64515" y="387096"/>
                </a:lnTo>
                <a:lnTo>
                  <a:pt x="39379" y="382033"/>
                </a:lnTo>
                <a:lnTo>
                  <a:pt x="18875" y="368220"/>
                </a:lnTo>
                <a:lnTo>
                  <a:pt x="5062" y="347716"/>
                </a:lnTo>
                <a:lnTo>
                  <a:pt x="0" y="322579"/>
                </a:lnTo>
                <a:lnTo>
                  <a:pt x="0" y="64515"/>
                </a:lnTo>
                <a:close/>
              </a:path>
            </a:pathLst>
          </a:custGeom>
          <a:ln w="28575">
            <a:solidFill>
              <a:srgbClr val="006FA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98729" y="177606"/>
            <a:ext cx="5714365" cy="382797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400" dirty="0"/>
              <a:t>DATA</a:t>
            </a:r>
            <a:r>
              <a:rPr sz="2400" spc="-110" dirty="0"/>
              <a:t> </a:t>
            </a:r>
            <a:r>
              <a:rPr sz="2400" spc="-85" dirty="0"/>
              <a:t>COLLECTION</a:t>
            </a:r>
            <a:r>
              <a:rPr sz="2400" spc="-90" dirty="0"/>
              <a:t> </a:t>
            </a:r>
            <a:r>
              <a:rPr sz="2400" spc="530" dirty="0"/>
              <a:t>–</a:t>
            </a:r>
            <a:r>
              <a:rPr sz="2400" spc="-90" dirty="0"/>
              <a:t> </a:t>
            </a:r>
            <a:r>
              <a:rPr sz="2400" spc="-105" dirty="0">
                <a:solidFill>
                  <a:srgbClr val="12ABDB"/>
                </a:solidFill>
              </a:rPr>
              <a:t>WEB</a:t>
            </a:r>
            <a:r>
              <a:rPr sz="2400" spc="-90" dirty="0">
                <a:solidFill>
                  <a:srgbClr val="12ABDB"/>
                </a:solidFill>
              </a:rPr>
              <a:t> </a:t>
            </a:r>
            <a:r>
              <a:rPr sz="2400" spc="-100" dirty="0">
                <a:solidFill>
                  <a:srgbClr val="12ABDB"/>
                </a:solidFill>
              </a:rPr>
              <a:t>SCRAPING</a:t>
            </a:r>
          </a:p>
        </p:txBody>
      </p:sp>
      <p:sp>
        <p:nvSpPr>
          <p:cNvPr id="55" name="object 5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95885">
              <a:lnSpc>
                <a:spcPct val="100000"/>
              </a:lnSpc>
              <a:spcBef>
                <a:spcPts val="50"/>
              </a:spcBef>
            </a:pPr>
            <a:fld id="{81D60167-4931-47E6-BA6A-407CBD079E47}" type="slidenum">
              <a:rPr spc="-50" dirty="0"/>
              <a:t>5</a:t>
            </a:fld>
            <a:endParaRPr spc="-50" dirty="0"/>
          </a:p>
        </p:txBody>
      </p:sp>
      <p:grpSp>
        <p:nvGrpSpPr>
          <p:cNvPr id="4" name="object 4"/>
          <p:cNvGrpSpPr/>
          <p:nvPr/>
        </p:nvGrpSpPr>
        <p:grpSpPr>
          <a:xfrm>
            <a:off x="5916167" y="862583"/>
            <a:ext cx="5869940" cy="1462405"/>
            <a:chOff x="5916167" y="862583"/>
            <a:chExt cx="5869940" cy="146240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52387" y="1272527"/>
              <a:ext cx="5633466" cy="32995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67627" y="981455"/>
              <a:ext cx="5605272" cy="30175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49311" y="1772424"/>
              <a:ext cx="2846070" cy="552437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464551" y="1258823"/>
              <a:ext cx="2817876" cy="524255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5916167" y="862583"/>
              <a:ext cx="288290" cy="288290"/>
            </a:xfrm>
            <a:custGeom>
              <a:avLst/>
              <a:gdLst/>
              <a:ahLst/>
              <a:cxnLst/>
              <a:rect l="l" t="t" r="r" b="b"/>
              <a:pathLst>
                <a:path w="288289" h="288290">
                  <a:moveTo>
                    <a:pt x="144018" y="0"/>
                  </a:moveTo>
                  <a:lnTo>
                    <a:pt x="98511" y="7345"/>
                  </a:lnTo>
                  <a:lnTo>
                    <a:pt x="58978" y="27797"/>
                  </a:lnTo>
                  <a:lnTo>
                    <a:pt x="27797" y="58978"/>
                  </a:lnTo>
                  <a:lnTo>
                    <a:pt x="7345" y="98511"/>
                  </a:lnTo>
                  <a:lnTo>
                    <a:pt x="0" y="144017"/>
                  </a:lnTo>
                  <a:lnTo>
                    <a:pt x="7345" y="189524"/>
                  </a:lnTo>
                  <a:lnTo>
                    <a:pt x="27797" y="229057"/>
                  </a:lnTo>
                  <a:lnTo>
                    <a:pt x="58978" y="260238"/>
                  </a:lnTo>
                  <a:lnTo>
                    <a:pt x="98511" y="280690"/>
                  </a:lnTo>
                  <a:lnTo>
                    <a:pt x="144018" y="288036"/>
                  </a:lnTo>
                  <a:lnTo>
                    <a:pt x="189524" y="280690"/>
                  </a:lnTo>
                  <a:lnTo>
                    <a:pt x="229057" y="260238"/>
                  </a:lnTo>
                  <a:lnTo>
                    <a:pt x="260238" y="229057"/>
                  </a:lnTo>
                  <a:lnTo>
                    <a:pt x="280690" y="189524"/>
                  </a:lnTo>
                  <a:lnTo>
                    <a:pt x="288036" y="144017"/>
                  </a:lnTo>
                  <a:lnTo>
                    <a:pt x="280690" y="98511"/>
                  </a:lnTo>
                  <a:lnTo>
                    <a:pt x="260238" y="58978"/>
                  </a:lnTo>
                  <a:lnTo>
                    <a:pt x="229057" y="27797"/>
                  </a:lnTo>
                  <a:lnTo>
                    <a:pt x="189524" y="7345"/>
                  </a:lnTo>
                  <a:lnTo>
                    <a:pt x="144018" y="0"/>
                  </a:lnTo>
                  <a:close/>
                </a:path>
              </a:pathLst>
            </a:custGeom>
            <a:solidFill>
              <a:srgbClr val="006F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309730" y="709803"/>
            <a:ext cx="5883275" cy="940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100"/>
              </a:spcBef>
            </a:pPr>
            <a:r>
              <a:rPr sz="12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1</a:t>
            </a:r>
            <a:endParaRPr sz="1200" dirty="0">
              <a:latin typeface="Microsoft Sans Serif"/>
              <a:cs typeface="Microsoft Sans Serif"/>
            </a:endParaRPr>
          </a:p>
          <a:p>
            <a:pPr marL="12700" marR="609600">
              <a:lnSpc>
                <a:spcPct val="100000"/>
              </a:lnSpc>
            </a:pP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Web</a:t>
            </a:r>
            <a:r>
              <a:rPr sz="1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scraping</a:t>
            </a:r>
            <a:r>
              <a:rPr sz="16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 collect</a:t>
            </a:r>
            <a:r>
              <a:rPr sz="16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Falcon</a:t>
            </a:r>
            <a:r>
              <a:rPr sz="16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9</a:t>
            </a:r>
            <a:r>
              <a:rPr sz="16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historical</a:t>
            </a:r>
            <a:r>
              <a:rPr sz="16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</a:t>
            </a:r>
            <a:r>
              <a:rPr sz="16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records </a:t>
            </a:r>
            <a:r>
              <a:rPr sz="16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from</a:t>
            </a:r>
            <a:r>
              <a:rPr sz="16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-70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16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Wikipedia</a:t>
            </a:r>
            <a:r>
              <a:rPr sz="16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page</a:t>
            </a:r>
            <a:r>
              <a:rPr sz="16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titled</a:t>
            </a:r>
            <a:r>
              <a:rPr sz="16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List</a:t>
            </a:r>
            <a:r>
              <a:rPr sz="16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16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Falcon</a:t>
            </a:r>
            <a:r>
              <a:rPr sz="16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9</a:t>
            </a:r>
            <a:r>
              <a:rPr sz="16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16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Falcon Heavy</a:t>
            </a:r>
            <a:r>
              <a:rPr sz="1600" spc="-9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launches.</a:t>
            </a:r>
            <a:endParaRPr sz="1600" dirty="0">
              <a:latin typeface="Microsoft Sans Serif"/>
              <a:cs typeface="Microsoft Sans Serif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7776971" y="1856232"/>
            <a:ext cx="2459990" cy="883919"/>
            <a:chOff x="7776971" y="1856232"/>
            <a:chExt cx="2459990" cy="883919"/>
          </a:xfrm>
        </p:grpSpPr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818119" y="1859254"/>
              <a:ext cx="2418714" cy="707288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013191" y="2054352"/>
              <a:ext cx="1848611" cy="13716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847075" y="2013165"/>
              <a:ext cx="2360676" cy="726605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042147" y="2208276"/>
              <a:ext cx="1790700" cy="156972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7776971" y="1856232"/>
              <a:ext cx="288290" cy="288290"/>
            </a:xfrm>
            <a:custGeom>
              <a:avLst/>
              <a:gdLst/>
              <a:ahLst/>
              <a:cxnLst/>
              <a:rect l="l" t="t" r="r" b="b"/>
              <a:pathLst>
                <a:path w="288290" h="288289">
                  <a:moveTo>
                    <a:pt x="144018" y="0"/>
                  </a:moveTo>
                  <a:lnTo>
                    <a:pt x="98511" y="7345"/>
                  </a:lnTo>
                  <a:lnTo>
                    <a:pt x="58978" y="27797"/>
                  </a:lnTo>
                  <a:lnTo>
                    <a:pt x="27797" y="58978"/>
                  </a:lnTo>
                  <a:lnTo>
                    <a:pt x="7345" y="98511"/>
                  </a:lnTo>
                  <a:lnTo>
                    <a:pt x="0" y="144017"/>
                  </a:lnTo>
                  <a:lnTo>
                    <a:pt x="7345" y="189524"/>
                  </a:lnTo>
                  <a:lnTo>
                    <a:pt x="27797" y="229057"/>
                  </a:lnTo>
                  <a:lnTo>
                    <a:pt x="58978" y="260238"/>
                  </a:lnTo>
                  <a:lnTo>
                    <a:pt x="98511" y="280690"/>
                  </a:lnTo>
                  <a:lnTo>
                    <a:pt x="144018" y="288035"/>
                  </a:lnTo>
                  <a:lnTo>
                    <a:pt x="189524" y="280690"/>
                  </a:lnTo>
                  <a:lnTo>
                    <a:pt x="229057" y="260238"/>
                  </a:lnTo>
                  <a:lnTo>
                    <a:pt x="260238" y="229057"/>
                  </a:lnTo>
                  <a:lnTo>
                    <a:pt x="280690" y="189524"/>
                  </a:lnTo>
                  <a:lnTo>
                    <a:pt x="288035" y="144017"/>
                  </a:lnTo>
                  <a:lnTo>
                    <a:pt x="280690" y="98511"/>
                  </a:lnTo>
                  <a:lnTo>
                    <a:pt x="260238" y="58978"/>
                  </a:lnTo>
                  <a:lnTo>
                    <a:pt x="229057" y="27797"/>
                  </a:lnTo>
                  <a:lnTo>
                    <a:pt x="189524" y="7345"/>
                  </a:lnTo>
                  <a:lnTo>
                    <a:pt x="144018" y="0"/>
                  </a:lnTo>
                  <a:close/>
                </a:path>
              </a:pathLst>
            </a:custGeom>
            <a:solidFill>
              <a:srgbClr val="006F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7865744" y="1897126"/>
            <a:ext cx="11176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2</a:t>
            </a:r>
            <a:endParaRPr sz="1200">
              <a:latin typeface="Microsoft Sans Serif"/>
              <a:cs typeface="Microsoft Sans Serif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6182867" y="2490216"/>
            <a:ext cx="5483225" cy="1419225"/>
            <a:chOff x="6182867" y="2490216"/>
            <a:chExt cx="5483225" cy="1419225"/>
          </a:xfrm>
        </p:grpSpPr>
        <p:pic>
          <p:nvPicPr>
            <p:cNvPr id="19" name="object 1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318503" y="2634996"/>
              <a:ext cx="5318760" cy="1245108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6304152" y="2620645"/>
              <a:ext cx="5347970" cy="1274445"/>
            </a:xfrm>
            <a:custGeom>
              <a:avLst/>
              <a:gdLst/>
              <a:ahLst/>
              <a:cxnLst/>
              <a:rect l="l" t="t" r="r" b="b"/>
              <a:pathLst>
                <a:path w="5347970" h="1274445">
                  <a:moveTo>
                    <a:pt x="120904" y="0"/>
                  </a:moveTo>
                  <a:lnTo>
                    <a:pt x="5226812" y="0"/>
                  </a:lnTo>
                  <a:lnTo>
                    <a:pt x="5250433" y="2285"/>
                  </a:lnTo>
                  <a:lnTo>
                    <a:pt x="5294122" y="20700"/>
                  </a:lnTo>
                  <a:lnTo>
                    <a:pt x="5326888" y="53593"/>
                  </a:lnTo>
                  <a:lnTo>
                    <a:pt x="5345430" y="97281"/>
                  </a:lnTo>
                  <a:lnTo>
                    <a:pt x="5347589" y="120903"/>
                  </a:lnTo>
                  <a:lnTo>
                    <a:pt x="5347589" y="1153286"/>
                  </a:lnTo>
                  <a:lnTo>
                    <a:pt x="5338191" y="1199895"/>
                  </a:lnTo>
                  <a:lnTo>
                    <a:pt x="5312029" y="1238503"/>
                  </a:lnTo>
                  <a:lnTo>
                    <a:pt x="5273421" y="1264665"/>
                  </a:lnTo>
                  <a:lnTo>
                    <a:pt x="5226812" y="1274063"/>
                  </a:lnTo>
                  <a:lnTo>
                    <a:pt x="120904" y="1274063"/>
                  </a:lnTo>
                  <a:lnTo>
                    <a:pt x="74295" y="1264665"/>
                  </a:lnTo>
                  <a:lnTo>
                    <a:pt x="35560" y="1238503"/>
                  </a:lnTo>
                  <a:lnTo>
                    <a:pt x="9525" y="1199895"/>
                  </a:lnTo>
                  <a:lnTo>
                    <a:pt x="0" y="1153286"/>
                  </a:lnTo>
                  <a:lnTo>
                    <a:pt x="0" y="120903"/>
                  </a:lnTo>
                  <a:lnTo>
                    <a:pt x="9525" y="74294"/>
                  </a:lnTo>
                  <a:lnTo>
                    <a:pt x="35560" y="35559"/>
                  </a:lnTo>
                  <a:lnTo>
                    <a:pt x="74295" y="9525"/>
                  </a:lnTo>
                  <a:lnTo>
                    <a:pt x="120904" y="0"/>
                  </a:lnTo>
                  <a:close/>
                </a:path>
              </a:pathLst>
            </a:custGeom>
            <a:ln w="28574">
              <a:solidFill>
                <a:srgbClr val="006FA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6182867" y="2490216"/>
              <a:ext cx="271780" cy="274320"/>
            </a:xfrm>
            <a:custGeom>
              <a:avLst/>
              <a:gdLst/>
              <a:ahLst/>
              <a:cxnLst/>
              <a:rect l="l" t="t" r="r" b="b"/>
              <a:pathLst>
                <a:path w="271779" h="274319">
                  <a:moveTo>
                    <a:pt x="135636" y="0"/>
                  </a:moveTo>
                  <a:lnTo>
                    <a:pt x="92756" y="6998"/>
                  </a:lnTo>
                  <a:lnTo>
                    <a:pt x="55522" y="26481"/>
                  </a:lnTo>
                  <a:lnTo>
                    <a:pt x="26164" y="56180"/>
                  </a:lnTo>
                  <a:lnTo>
                    <a:pt x="6912" y="93829"/>
                  </a:lnTo>
                  <a:lnTo>
                    <a:pt x="0" y="137160"/>
                  </a:lnTo>
                  <a:lnTo>
                    <a:pt x="6912" y="180490"/>
                  </a:lnTo>
                  <a:lnTo>
                    <a:pt x="26164" y="218139"/>
                  </a:lnTo>
                  <a:lnTo>
                    <a:pt x="55522" y="247838"/>
                  </a:lnTo>
                  <a:lnTo>
                    <a:pt x="92756" y="267321"/>
                  </a:lnTo>
                  <a:lnTo>
                    <a:pt x="135636" y="274320"/>
                  </a:lnTo>
                  <a:lnTo>
                    <a:pt x="178515" y="267321"/>
                  </a:lnTo>
                  <a:lnTo>
                    <a:pt x="215749" y="247838"/>
                  </a:lnTo>
                  <a:lnTo>
                    <a:pt x="245107" y="218139"/>
                  </a:lnTo>
                  <a:lnTo>
                    <a:pt x="264359" y="180490"/>
                  </a:lnTo>
                  <a:lnTo>
                    <a:pt x="271272" y="137160"/>
                  </a:lnTo>
                  <a:lnTo>
                    <a:pt x="264359" y="93829"/>
                  </a:lnTo>
                  <a:lnTo>
                    <a:pt x="245107" y="56180"/>
                  </a:lnTo>
                  <a:lnTo>
                    <a:pt x="215749" y="26481"/>
                  </a:lnTo>
                  <a:lnTo>
                    <a:pt x="178515" y="6998"/>
                  </a:lnTo>
                  <a:lnTo>
                    <a:pt x="135636" y="0"/>
                  </a:lnTo>
                  <a:close/>
                </a:path>
              </a:pathLst>
            </a:custGeom>
            <a:solidFill>
              <a:srgbClr val="006F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6262878" y="2523871"/>
            <a:ext cx="11176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3</a:t>
            </a:r>
            <a:endParaRPr sz="1200">
              <a:latin typeface="Microsoft Sans Serif"/>
              <a:cs typeface="Microsoft Sans Serif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7092442" y="3974338"/>
            <a:ext cx="3610610" cy="2397760"/>
            <a:chOff x="7092442" y="3974338"/>
            <a:chExt cx="3610610" cy="2397760"/>
          </a:xfrm>
        </p:grpSpPr>
        <p:pic>
          <p:nvPicPr>
            <p:cNvPr id="24" name="object 2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234428" y="4125468"/>
              <a:ext cx="3439668" cy="2217420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7220077" y="4111117"/>
              <a:ext cx="3468370" cy="2246630"/>
            </a:xfrm>
            <a:custGeom>
              <a:avLst/>
              <a:gdLst/>
              <a:ahLst/>
              <a:cxnLst/>
              <a:rect l="l" t="t" r="r" b="b"/>
              <a:pathLst>
                <a:path w="3468370" h="2246629">
                  <a:moveTo>
                    <a:pt x="140970" y="0"/>
                  </a:moveTo>
                  <a:lnTo>
                    <a:pt x="3327780" y="0"/>
                  </a:lnTo>
                  <a:lnTo>
                    <a:pt x="3355721" y="3047"/>
                  </a:lnTo>
                  <a:lnTo>
                    <a:pt x="3406267" y="24383"/>
                  </a:lnTo>
                  <a:lnTo>
                    <a:pt x="3444113" y="62610"/>
                  </a:lnTo>
                  <a:lnTo>
                    <a:pt x="3465829" y="113156"/>
                  </a:lnTo>
                  <a:lnTo>
                    <a:pt x="3468370" y="141096"/>
                  </a:lnTo>
                  <a:lnTo>
                    <a:pt x="3468370" y="2105761"/>
                  </a:lnTo>
                  <a:lnTo>
                    <a:pt x="3457321" y="2159927"/>
                  </a:lnTo>
                  <a:lnTo>
                    <a:pt x="3426968" y="2204923"/>
                  </a:lnTo>
                  <a:lnTo>
                    <a:pt x="3382264" y="2235403"/>
                  </a:lnTo>
                  <a:lnTo>
                    <a:pt x="3327780" y="2246375"/>
                  </a:lnTo>
                  <a:lnTo>
                    <a:pt x="140970" y="2246375"/>
                  </a:lnTo>
                  <a:lnTo>
                    <a:pt x="86614" y="2235403"/>
                  </a:lnTo>
                  <a:lnTo>
                    <a:pt x="41528" y="2204986"/>
                  </a:lnTo>
                  <a:lnTo>
                    <a:pt x="11049" y="2159838"/>
                  </a:lnTo>
                  <a:lnTo>
                    <a:pt x="0" y="2105863"/>
                  </a:lnTo>
                  <a:lnTo>
                    <a:pt x="0" y="140969"/>
                  </a:lnTo>
                  <a:lnTo>
                    <a:pt x="11049" y="86613"/>
                  </a:lnTo>
                  <a:lnTo>
                    <a:pt x="41528" y="41528"/>
                  </a:lnTo>
                  <a:lnTo>
                    <a:pt x="86614" y="11048"/>
                  </a:lnTo>
                  <a:lnTo>
                    <a:pt x="140970" y="0"/>
                  </a:lnTo>
                  <a:close/>
                </a:path>
              </a:pathLst>
            </a:custGeom>
            <a:ln w="28575">
              <a:solidFill>
                <a:srgbClr val="006FA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7098792" y="3980688"/>
              <a:ext cx="271780" cy="273050"/>
            </a:xfrm>
            <a:custGeom>
              <a:avLst/>
              <a:gdLst/>
              <a:ahLst/>
              <a:cxnLst/>
              <a:rect l="l" t="t" r="r" b="b"/>
              <a:pathLst>
                <a:path w="271779" h="273050">
                  <a:moveTo>
                    <a:pt x="135635" y="0"/>
                  </a:moveTo>
                  <a:lnTo>
                    <a:pt x="92756" y="6955"/>
                  </a:lnTo>
                  <a:lnTo>
                    <a:pt x="55522" y="26322"/>
                  </a:lnTo>
                  <a:lnTo>
                    <a:pt x="26164" y="55851"/>
                  </a:lnTo>
                  <a:lnTo>
                    <a:pt x="6912" y="93293"/>
                  </a:lnTo>
                  <a:lnTo>
                    <a:pt x="0" y="136398"/>
                  </a:lnTo>
                  <a:lnTo>
                    <a:pt x="6912" y="179502"/>
                  </a:lnTo>
                  <a:lnTo>
                    <a:pt x="26164" y="216944"/>
                  </a:lnTo>
                  <a:lnTo>
                    <a:pt x="55522" y="246473"/>
                  </a:lnTo>
                  <a:lnTo>
                    <a:pt x="92756" y="265840"/>
                  </a:lnTo>
                  <a:lnTo>
                    <a:pt x="135635" y="272795"/>
                  </a:lnTo>
                  <a:lnTo>
                    <a:pt x="178515" y="265840"/>
                  </a:lnTo>
                  <a:lnTo>
                    <a:pt x="215749" y="246473"/>
                  </a:lnTo>
                  <a:lnTo>
                    <a:pt x="245107" y="216944"/>
                  </a:lnTo>
                  <a:lnTo>
                    <a:pt x="264359" y="179502"/>
                  </a:lnTo>
                  <a:lnTo>
                    <a:pt x="271272" y="136398"/>
                  </a:lnTo>
                  <a:lnTo>
                    <a:pt x="264359" y="93293"/>
                  </a:lnTo>
                  <a:lnTo>
                    <a:pt x="245107" y="55851"/>
                  </a:lnTo>
                  <a:lnTo>
                    <a:pt x="215749" y="26322"/>
                  </a:lnTo>
                  <a:lnTo>
                    <a:pt x="178515" y="6955"/>
                  </a:lnTo>
                  <a:lnTo>
                    <a:pt x="135635" y="0"/>
                  </a:lnTo>
                  <a:close/>
                </a:path>
              </a:pathLst>
            </a:custGeom>
            <a:solidFill>
              <a:srgbClr val="006F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7098792" y="3980688"/>
              <a:ext cx="271780" cy="273050"/>
            </a:xfrm>
            <a:custGeom>
              <a:avLst/>
              <a:gdLst/>
              <a:ahLst/>
              <a:cxnLst/>
              <a:rect l="l" t="t" r="r" b="b"/>
              <a:pathLst>
                <a:path w="271779" h="273050">
                  <a:moveTo>
                    <a:pt x="0" y="136398"/>
                  </a:moveTo>
                  <a:lnTo>
                    <a:pt x="6912" y="93293"/>
                  </a:lnTo>
                  <a:lnTo>
                    <a:pt x="26164" y="55851"/>
                  </a:lnTo>
                  <a:lnTo>
                    <a:pt x="55522" y="26322"/>
                  </a:lnTo>
                  <a:lnTo>
                    <a:pt x="92756" y="6955"/>
                  </a:lnTo>
                  <a:lnTo>
                    <a:pt x="135635" y="0"/>
                  </a:lnTo>
                  <a:lnTo>
                    <a:pt x="178515" y="6955"/>
                  </a:lnTo>
                  <a:lnTo>
                    <a:pt x="215749" y="26322"/>
                  </a:lnTo>
                  <a:lnTo>
                    <a:pt x="245107" y="55851"/>
                  </a:lnTo>
                  <a:lnTo>
                    <a:pt x="264359" y="93293"/>
                  </a:lnTo>
                  <a:lnTo>
                    <a:pt x="271272" y="136398"/>
                  </a:lnTo>
                  <a:lnTo>
                    <a:pt x="264359" y="179502"/>
                  </a:lnTo>
                  <a:lnTo>
                    <a:pt x="245107" y="216944"/>
                  </a:lnTo>
                  <a:lnTo>
                    <a:pt x="215749" y="246473"/>
                  </a:lnTo>
                  <a:lnTo>
                    <a:pt x="178515" y="265840"/>
                  </a:lnTo>
                  <a:lnTo>
                    <a:pt x="135635" y="272795"/>
                  </a:lnTo>
                  <a:lnTo>
                    <a:pt x="92756" y="265840"/>
                  </a:lnTo>
                  <a:lnTo>
                    <a:pt x="55522" y="246473"/>
                  </a:lnTo>
                  <a:lnTo>
                    <a:pt x="26164" y="216944"/>
                  </a:lnTo>
                  <a:lnTo>
                    <a:pt x="6912" y="179502"/>
                  </a:lnTo>
                  <a:lnTo>
                    <a:pt x="0" y="136398"/>
                  </a:lnTo>
                  <a:close/>
                </a:path>
              </a:pathLst>
            </a:custGeom>
            <a:ln w="12700">
              <a:solidFill>
                <a:srgbClr val="006FA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7178802" y="4014342"/>
            <a:ext cx="11176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4</a:t>
            </a:r>
            <a:endParaRPr sz="1200">
              <a:latin typeface="Microsoft Sans Serif"/>
              <a:cs typeface="Microsoft Sans Serif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7990331" y="6452615"/>
            <a:ext cx="1802764" cy="361315"/>
            <a:chOff x="7990331" y="6452615"/>
            <a:chExt cx="1802764" cy="361315"/>
          </a:xfrm>
        </p:grpSpPr>
        <p:pic>
          <p:nvPicPr>
            <p:cNvPr id="30" name="object 3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171687" y="6591298"/>
              <a:ext cx="1539240" cy="213357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8126729" y="6592061"/>
              <a:ext cx="1656714" cy="212090"/>
            </a:xfrm>
            <a:custGeom>
              <a:avLst/>
              <a:gdLst/>
              <a:ahLst/>
              <a:cxnLst/>
              <a:rect l="l" t="t" r="r" b="b"/>
              <a:pathLst>
                <a:path w="1656715" h="212090">
                  <a:moveTo>
                    <a:pt x="1656588" y="20599"/>
                  </a:moveTo>
                  <a:lnTo>
                    <a:pt x="1654962" y="12580"/>
                  </a:lnTo>
                  <a:lnTo>
                    <a:pt x="1650539" y="6032"/>
                  </a:lnTo>
                  <a:lnTo>
                    <a:pt x="1643997" y="1618"/>
                  </a:lnTo>
                  <a:lnTo>
                    <a:pt x="1636014" y="0"/>
                  </a:lnTo>
                  <a:lnTo>
                    <a:pt x="20574" y="0"/>
                  </a:lnTo>
                  <a:lnTo>
                    <a:pt x="12590" y="1618"/>
                  </a:lnTo>
                  <a:lnTo>
                    <a:pt x="6048" y="6032"/>
                  </a:lnTo>
                  <a:lnTo>
                    <a:pt x="1625" y="12580"/>
                  </a:lnTo>
                  <a:lnTo>
                    <a:pt x="0" y="20599"/>
                  </a:lnTo>
                  <a:lnTo>
                    <a:pt x="0" y="191237"/>
                  </a:lnTo>
                  <a:lnTo>
                    <a:pt x="1625" y="199255"/>
                  </a:lnTo>
                  <a:lnTo>
                    <a:pt x="6048" y="205802"/>
                  </a:lnTo>
                  <a:lnTo>
                    <a:pt x="12590" y="210216"/>
                  </a:lnTo>
                  <a:lnTo>
                    <a:pt x="20574" y="211834"/>
                  </a:lnTo>
                  <a:lnTo>
                    <a:pt x="1636014" y="211834"/>
                  </a:lnTo>
                  <a:lnTo>
                    <a:pt x="1643997" y="210216"/>
                  </a:lnTo>
                  <a:lnTo>
                    <a:pt x="1650539" y="205802"/>
                  </a:lnTo>
                  <a:lnTo>
                    <a:pt x="1654962" y="199255"/>
                  </a:lnTo>
                  <a:lnTo>
                    <a:pt x="1656588" y="191237"/>
                  </a:lnTo>
                  <a:lnTo>
                    <a:pt x="1656588" y="20599"/>
                  </a:lnTo>
                  <a:close/>
                </a:path>
              </a:pathLst>
            </a:custGeom>
            <a:ln w="19049">
              <a:solidFill>
                <a:srgbClr val="006FA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7990331" y="6452615"/>
              <a:ext cx="271780" cy="274320"/>
            </a:xfrm>
            <a:custGeom>
              <a:avLst/>
              <a:gdLst/>
              <a:ahLst/>
              <a:cxnLst/>
              <a:rect l="l" t="t" r="r" b="b"/>
              <a:pathLst>
                <a:path w="271779" h="274320">
                  <a:moveTo>
                    <a:pt x="135636" y="0"/>
                  </a:moveTo>
                  <a:lnTo>
                    <a:pt x="92756" y="6992"/>
                  </a:lnTo>
                  <a:lnTo>
                    <a:pt x="55522" y="26462"/>
                  </a:lnTo>
                  <a:lnTo>
                    <a:pt x="26164" y="56153"/>
                  </a:lnTo>
                  <a:lnTo>
                    <a:pt x="6912" y="93805"/>
                  </a:lnTo>
                  <a:lnTo>
                    <a:pt x="0" y="137160"/>
                  </a:lnTo>
                  <a:lnTo>
                    <a:pt x="6912" y="180514"/>
                  </a:lnTo>
                  <a:lnTo>
                    <a:pt x="26164" y="218166"/>
                  </a:lnTo>
                  <a:lnTo>
                    <a:pt x="55522" y="247857"/>
                  </a:lnTo>
                  <a:lnTo>
                    <a:pt x="92756" y="267327"/>
                  </a:lnTo>
                  <a:lnTo>
                    <a:pt x="135636" y="274320"/>
                  </a:lnTo>
                  <a:lnTo>
                    <a:pt x="178515" y="267327"/>
                  </a:lnTo>
                  <a:lnTo>
                    <a:pt x="215749" y="247857"/>
                  </a:lnTo>
                  <a:lnTo>
                    <a:pt x="245107" y="218166"/>
                  </a:lnTo>
                  <a:lnTo>
                    <a:pt x="264359" y="180514"/>
                  </a:lnTo>
                  <a:lnTo>
                    <a:pt x="271272" y="137160"/>
                  </a:lnTo>
                  <a:lnTo>
                    <a:pt x="264359" y="93805"/>
                  </a:lnTo>
                  <a:lnTo>
                    <a:pt x="245107" y="56153"/>
                  </a:lnTo>
                  <a:lnTo>
                    <a:pt x="215749" y="26462"/>
                  </a:lnTo>
                  <a:lnTo>
                    <a:pt x="178515" y="6992"/>
                  </a:lnTo>
                  <a:lnTo>
                    <a:pt x="135636" y="0"/>
                  </a:lnTo>
                  <a:close/>
                </a:path>
              </a:pathLst>
            </a:custGeom>
            <a:solidFill>
              <a:srgbClr val="006F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/>
          <p:nvPr/>
        </p:nvSpPr>
        <p:spPr>
          <a:xfrm>
            <a:off x="234695" y="2199132"/>
            <a:ext cx="5280660" cy="516890"/>
          </a:xfrm>
          <a:custGeom>
            <a:avLst/>
            <a:gdLst/>
            <a:ahLst/>
            <a:cxnLst/>
            <a:rect l="l" t="t" r="r" b="b"/>
            <a:pathLst>
              <a:path w="5280660" h="516889">
                <a:moveTo>
                  <a:pt x="5230368" y="0"/>
                </a:moveTo>
                <a:lnTo>
                  <a:pt x="50228" y="0"/>
                </a:lnTo>
                <a:lnTo>
                  <a:pt x="30678" y="3946"/>
                </a:lnTo>
                <a:lnTo>
                  <a:pt x="14712" y="14716"/>
                </a:lnTo>
                <a:lnTo>
                  <a:pt x="3947" y="30700"/>
                </a:lnTo>
                <a:lnTo>
                  <a:pt x="0" y="50291"/>
                </a:lnTo>
                <a:lnTo>
                  <a:pt x="0" y="466343"/>
                </a:lnTo>
                <a:lnTo>
                  <a:pt x="3947" y="485935"/>
                </a:lnTo>
                <a:lnTo>
                  <a:pt x="14712" y="501919"/>
                </a:lnTo>
                <a:lnTo>
                  <a:pt x="30678" y="512689"/>
                </a:lnTo>
                <a:lnTo>
                  <a:pt x="50228" y="516635"/>
                </a:lnTo>
                <a:lnTo>
                  <a:pt x="5230368" y="516635"/>
                </a:lnTo>
                <a:lnTo>
                  <a:pt x="5249959" y="512689"/>
                </a:lnTo>
                <a:lnTo>
                  <a:pt x="5265943" y="501919"/>
                </a:lnTo>
                <a:lnTo>
                  <a:pt x="5276713" y="485935"/>
                </a:lnTo>
                <a:lnTo>
                  <a:pt x="5280659" y="466343"/>
                </a:lnTo>
                <a:lnTo>
                  <a:pt x="5280659" y="50291"/>
                </a:lnTo>
                <a:lnTo>
                  <a:pt x="5276713" y="30700"/>
                </a:lnTo>
                <a:lnTo>
                  <a:pt x="5265943" y="14716"/>
                </a:lnTo>
                <a:lnTo>
                  <a:pt x="5249959" y="3946"/>
                </a:lnTo>
                <a:lnTo>
                  <a:pt x="5230368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309473" y="2262632"/>
            <a:ext cx="33489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99085" algn="l"/>
              </a:tabLst>
            </a:pPr>
            <a:r>
              <a:rPr sz="1200" dirty="0">
                <a:latin typeface="Microsoft Sans Serif"/>
                <a:cs typeface="Microsoft Sans Serif"/>
              </a:rPr>
              <a:t>Request</a:t>
            </a:r>
            <a:r>
              <a:rPr sz="1200" spc="-5" dirty="0">
                <a:latin typeface="Microsoft Sans Serif"/>
                <a:cs typeface="Microsoft Sans Serif"/>
              </a:rPr>
              <a:t> </a:t>
            </a:r>
            <a:r>
              <a:rPr sz="1200" spc="55" dirty="0">
                <a:latin typeface="Microsoft Sans Serif"/>
                <a:cs typeface="Microsoft Sans Serif"/>
              </a:rPr>
              <a:t>the</a:t>
            </a:r>
            <a:r>
              <a:rPr sz="1200" spc="-5" dirty="0">
                <a:latin typeface="Microsoft Sans Serif"/>
                <a:cs typeface="Microsoft Sans Serif"/>
              </a:rPr>
              <a:t> </a:t>
            </a:r>
            <a:r>
              <a:rPr sz="1200" spc="-20" dirty="0">
                <a:latin typeface="Microsoft Sans Serif"/>
                <a:cs typeface="Microsoft Sans Serif"/>
              </a:rPr>
              <a:t>HTML</a:t>
            </a:r>
            <a:r>
              <a:rPr sz="1200" spc="-15" dirty="0">
                <a:latin typeface="Microsoft Sans Serif"/>
                <a:cs typeface="Microsoft Sans Serif"/>
              </a:rPr>
              <a:t> </a:t>
            </a:r>
            <a:r>
              <a:rPr sz="1200" dirty="0">
                <a:latin typeface="Microsoft Sans Serif"/>
                <a:cs typeface="Microsoft Sans Serif"/>
              </a:rPr>
              <a:t>page</a:t>
            </a:r>
            <a:r>
              <a:rPr sz="1200" spc="-15" dirty="0">
                <a:latin typeface="Microsoft Sans Serif"/>
                <a:cs typeface="Microsoft Sans Serif"/>
              </a:rPr>
              <a:t> </a:t>
            </a:r>
            <a:r>
              <a:rPr sz="1200" spc="60" dirty="0">
                <a:latin typeface="Microsoft Sans Serif"/>
                <a:cs typeface="Microsoft Sans Serif"/>
              </a:rPr>
              <a:t>from</a:t>
            </a:r>
            <a:r>
              <a:rPr sz="1200" spc="-30" dirty="0">
                <a:latin typeface="Microsoft Sans Serif"/>
                <a:cs typeface="Microsoft Sans Serif"/>
              </a:rPr>
              <a:t> </a:t>
            </a:r>
            <a:r>
              <a:rPr sz="1200" spc="55" dirty="0">
                <a:latin typeface="Microsoft Sans Serif"/>
                <a:cs typeface="Microsoft Sans Serif"/>
              </a:rPr>
              <a:t>the</a:t>
            </a:r>
            <a:r>
              <a:rPr sz="1200" spc="5" dirty="0">
                <a:latin typeface="Microsoft Sans Serif"/>
                <a:cs typeface="Microsoft Sans Serif"/>
              </a:rPr>
              <a:t> </a:t>
            </a:r>
            <a:r>
              <a:rPr sz="1200" dirty="0">
                <a:latin typeface="Microsoft Sans Serif"/>
                <a:cs typeface="Microsoft Sans Serif"/>
              </a:rPr>
              <a:t>static</a:t>
            </a:r>
            <a:r>
              <a:rPr sz="1200" spc="-10" dirty="0">
                <a:latin typeface="Microsoft Sans Serif"/>
                <a:cs typeface="Microsoft Sans Serif"/>
              </a:rPr>
              <a:t> </a:t>
            </a:r>
            <a:r>
              <a:rPr sz="1200" spc="-25" dirty="0">
                <a:latin typeface="Microsoft Sans Serif"/>
                <a:cs typeface="Microsoft Sans Serif"/>
              </a:rPr>
              <a:t>URL</a:t>
            </a:r>
            <a:endParaRPr sz="1200">
              <a:latin typeface="Microsoft Sans Serif"/>
              <a:cs typeface="Microsoft Sans Serif"/>
            </a:endParaRPr>
          </a:p>
          <a:p>
            <a:pPr marL="299085" indent="-286385">
              <a:lnSpc>
                <a:spcPct val="100000"/>
              </a:lnSpc>
              <a:buFont typeface="Arial MT"/>
              <a:buChar char="•"/>
              <a:tabLst>
                <a:tab pos="299085" algn="l"/>
              </a:tabLst>
            </a:pPr>
            <a:r>
              <a:rPr sz="1200" spc="-10" dirty="0">
                <a:latin typeface="Microsoft Sans Serif"/>
                <a:cs typeface="Microsoft Sans Serif"/>
              </a:rPr>
              <a:t>Assign</a:t>
            </a:r>
            <a:r>
              <a:rPr sz="1200" spc="-45" dirty="0">
                <a:latin typeface="Microsoft Sans Serif"/>
                <a:cs typeface="Microsoft Sans Serif"/>
              </a:rPr>
              <a:t> </a:t>
            </a:r>
            <a:r>
              <a:rPr sz="1200" spc="50" dirty="0">
                <a:latin typeface="Microsoft Sans Serif"/>
                <a:cs typeface="Microsoft Sans Serif"/>
              </a:rPr>
              <a:t>the</a:t>
            </a:r>
            <a:r>
              <a:rPr sz="1200" spc="-30" dirty="0">
                <a:latin typeface="Microsoft Sans Serif"/>
                <a:cs typeface="Microsoft Sans Serif"/>
              </a:rPr>
              <a:t> </a:t>
            </a:r>
            <a:r>
              <a:rPr sz="1200" dirty="0">
                <a:latin typeface="Microsoft Sans Serif"/>
                <a:cs typeface="Microsoft Sans Serif"/>
              </a:rPr>
              <a:t>response</a:t>
            </a:r>
            <a:r>
              <a:rPr sz="1200" spc="-40" dirty="0">
                <a:latin typeface="Microsoft Sans Serif"/>
                <a:cs typeface="Microsoft Sans Serif"/>
              </a:rPr>
              <a:t> </a:t>
            </a:r>
            <a:r>
              <a:rPr sz="1200" spc="95" dirty="0">
                <a:latin typeface="Microsoft Sans Serif"/>
                <a:cs typeface="Microsoft Sans Serif"/>
              </a:rPr>
              <a:t>to</a:t>
            </a:r>
            <a:r>
              <a:rPr sz="1200" spc="-30" dirty="0">
                <a:latin typeface="Microsoft Sans Serif"/>
                <a:cs typeface="Microsoft Sans Serif"/>
              </a:rPr>
              <a:t> </a:t>
            </a:r>
            <a:r>
              <a:rPr sz="1200" dirty="0">
                <a:latin typeface="Microsoft Sans Serif"/>
                <a:cs typeface="Microsoft Sans Serif"/>
              </a:rPr>
              <a:t>an</a:t>
            </a:r>
            <a:r>
              <a:rPr sz="1200" spc="-35" dirty="0">
                <a:latin typeface="Microsoft Sans Serif"/>
                <a:cs typeface="Microsoft Sans Serif"/>
              </a:rPr>
              <a:t> </a:t>
            </a:r>
            <a:r>
              <a:rPr sz="1200" spc="-10" dirty="0">
                <a:latin typeface="Microsoft Sans Serif"/>
                <a:cs typeface="Microsoft Sans Serif"/>
              </a:rPr>
              <a:t>object</a:t>
            </a:r>
            <a:endParaRPr sz="1200">
              <a:latin typeface="Microsoft Sans Serif"/>
              <a:cs typeface="Microsoft Sans Serif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99060" y="2051304"/>
            <a:ext cx="273050" cy="288290"/>
          </a:xfrm>
          <a:custGeom>
            <a:avLst/>
            <a:gdLst/>
            <a:ahLst/>
            <a:cxnLst/>
            <a:rect l="l" t="t" r="r" b="b"/>
            <a:pathLst>
              <a:path w="273050" h="288289">
                <a:moveTo>
                  <a:pt x="136397" y="0"/>
                </a:moveTo>
                <a:lnTo>
                  <a:pt x="93283" y="7345"/>
                </a:lnTo>
                <a:lnTo>
                  <a:pt x="55840" y="27797"/>
                </a:lnTo>
                <a:lnTo>
                  <a:pt x="26315" y="58978"/>
                </a:lnTo>
                <a:lnTo>
                  <a:pt x="6953" y="98511"/>
                </a:lnTo>
                <a:lnTo>
                  <a:pt x="0" y="144018"/>
                </a:lnTo>
                <a:lnTo>
                  <a:pt x="6953" y="189524"/>
                </a:lnTo>
                <a:lnTo>
                  <a:pt x="26315" y="229057"/>
                </a:lnTo>
                <a:lnTo>
                  <a:pt x="55840" y="260238"/>
                </a:lnTo>
                <a:lnTo>
                  <a:pt x="93283" y="280690"/>
                </a:lnTo>
                <a:lnTo>
                  <a:pt x="136397" y="288036"/>
                </a:lnTo>
                <a:lnTo>
                  <a:pt x="179512" y="280690"/>
                </a:lnTo>
                <a:lnTo>
                  <a:pt x="216955" y="260238"/>
                </a:lnTo>
                <a:lnTo>
                  <a:pt x="246480" y="229057"/>
                </a:lnTo>
                <a:lnTo>
                  <a:pt x="265842" y="189524"/>
                </a:lnTo>
                <a:lnTo>
                  <a:pt x="272796" y="144018"/>
                </a:lnTo>
                <a:lnTo>
                  <a:pt x="265842" y="98511"/>
                </a:lnTo>
                <a:lnTo>
                  <a:pt x="246480" y="58978"/>
                </a:lnTo>
                <a:lnTo>
                  <a:pt x="216955" y="27797"/>
                </a:lnTo>
                <a:lnTo>
                  <a:pt x="179512" y="7345"/>
                </a:lnTo>
                <a:lnTo>
                  <a:pt x="136397" y="0"/>
                </a:lnTo>
                <a:close/>
              </a:path>
            </a:pathLst>
          </a:custGeom>
          <a:solidFill>
            <a:srgbClr val="006FA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179323" y="2091944"/>
            <a:ext cx="11176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1</a:t>
            </a:r>
            <a:endParaRPr sz="1200">
              <a:latin typeface="Microsoft Sans Serif"/>
              <a:cs typeface="Microsoft Sans Serif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99060" y="2951988"/>
            <a:ext cx="5422900" cy="664845"/>
            <a:chOff x="99060" y="2951988"/>
            <a:chExt cx="5422900" cy="664845"/>
          </a:xfrm>
        </p:grpSpPr>
        <p:sp>
          <p:nvSpPr>
            <p:cNvPr id="38" name="object 38"/>
            <p:cNvSpPr/>
            <p:nvPr/>
          </p:nvSpPr>
          <p:spPr>
            <a:xfrm>
              <a:off x="242315" y="3099816"/>
              <a:ext cx="5279390" cy="516890"/>
            </a:xfrm>
            <a:custGeom>
              <a:avLst/>
              <a:gdLst/>
              <a:ahLst/>
              <a:cxnLst/>
              <a:rect l="l" t="t" r="r" b="b"/>
              <a:pathLst>
                <a:path w="5279390" h="516889">
                  <a:moveTo>
                    <a:pt x="5228844" y="0"/>
                  </a:moveTo>
                  <a:lnTo>
                    <a:pt x="50228" y="0"/>
                  </a:lnTo>
                  <a:lnTo>
                    <a:pt x="30678" y="3946"/>
                  </a:lnTo>
                  <a:lnTo>
                    <a:pt x="14712" y="14716"/>
                  </a:lnTo>
                  <a:lnTo>
                    <a:pt x="3947" y="30700"/>
                  </a:lnTo>
                  <a:lnTo>
                    <a:pt x="0" y="50292"/>
                  </a:lnTo>
                  <a:lnTo>
                    <a:pt x="0" y="466344"/>
                  </a:lnTo>
                  <a:lnTo>
                    <a:pt x="3947" y="485935"/>
                  </a:lnTo>
                  <a:lnTo>
                    <a:pt x="14712" y="501919"/>
                  </a:lnTo>
                  <a:lnTo>
                    <a:pt x="30678" y="512689"/>
                  </a:lnTo>
                  <a:lnTo>
                    <a:pt x="50228" y="516636"/>
                  </a:lnTo>
                  <a:lnTo>
                    <a:pt x="5228844" y="516636"/>
                  </a:lnTo>
                  <a:lnTo>
                    <a:pt x="5248435" y="512689"/>
                  </a:lnTo>
                  <a:lnTo>
                    <a:pt x="5264419" y="501919"/>
                  </a:lnTo>
                  <a:lnTo>
                    <a:pt x="5275189" y="485935"/>
                  </a:lnTo>
                  <a:lnTo>
                    <a:pt x="5279136" y="466344"/>
                  </a:lnTo>
                  <a:lnTo>
                    <a:pt x="5279136" y="50292"/>
                  </a:lnTo>
                  <a:lnTo>
                    <a:pt x="5275189" y="30700"/>
                  </a:lnTo>
                  <a:lnTo>
                    <a:pt x="5264419" y="14716"/>
                  </a:lnTo>
                  <a:lnTo>
                    <a:pt x="5248435" y="3946"/>
                  </a:lnTo>
                  <a:lnTo>
                    <a:pt x="5228844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99060" y="2951988"/>
              <a:ext cx="288290" cy="288290"/>
            </a:xfrm>
            <a:custGeom>
              <a:avLst/>
              <a:gdLst/>
              <a:ahLst/>
              <a:cxnLst/>
              <a:rect l="l" t="t" r="r" b="b"/>
              <a:pathLst>
                <a:path w="288290" h="288289">
                  <a:moveTo>
                    <a:pt x="144018" y="0"/>
                  </a:moveTo>
                  <a:lnTo>
                    <a:pt x="98496" y="7345"/>
                  </a:lnTo>
                  <a:lnTo>
                    <a:pt x="58962" y="27797"/>
                  </a:lnTo>
                  <a:lnTo>
                    <a:pt x="27786" y="58978"/>
                  </a:lnTo>
                  <a:lnTo>
                    <a:pt x="7342" y="98511"/>
                  </a:lnTo>
                  <a:lnTo>
                    <a:pt x="0" y="144017"/>
                  </a:lnTo>
                  <a:lnTo>
                    <a:pt x="7342" y="189524"/>
                  </a:lnTo>
                  <a:lnTo>
                    <a:pt x="27786" y="229057"/>
                  </a:lnTo>
                  <a:lnTo>
                    <a:pt x="58962" y="260238"/>
                  </a:lnTo>
                  <a:lnTo>
                    <a:pt x="98496" y="280690"/>
                  </a:lnTo>
                  <a:lnTo>
                    <a:pt x="144018" y="288036"/>
                  </a:lnTo>
                  <a:lnTo>
                    <a:pt x="189539" y="280690"/>
                  </a:lnTo>
                  <a:lnTo>
                    <a:pt x="229073" y="260238"/>
                  </a:lnTo>
                  <a:lnTo>
                    <a:pt x="260249" y="229057"/>
                  </a:lnTo>
                  <a:lnTo>
                    <a:pt x="280693" y="189524"/>
                  </a:lnTo>
                  <a:lnTo>
                    <a:pt x="288036" y="144017"/>
                  </a:lnTo>
                  <a:lnTo>
                    <a:pt x="280693" y="98511"/>
                  </a:lnTo>
                  <a:lnTo>
                    <a:pt x="260249" y="58978"/>
                  </a:lnTo>
                  <a:lnTo>
                    <a:pt x="229073" y="27797"/>
                  </a:lnTo>
                  <a:lnTo>
                    <a:pt x="189539" y="7345"/>
                  </a:lnTo>
                  <a:lnTo>
                    <a:pt x="144018" y="0"/>
                  </a:lnTo>
                  <a:close/>
                </a:path>
              </a:pathLst>
            </a:custGeom>
            <a:solidFill>
              <a:srgbClr val="006F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0" name="object 40"/>
          <p:cNvSpPr txBox="1"/>
          <p:nvPr/>
        </p:nvSpPr>
        <p:spPr>
          <a:xfrm>
            <a:off x="186029" y="2992628"/>
            <a:ext cx="4744085" cy="5619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390"/>
              </a:lnSpc>
              <a:spcBef>
                <a:spcPts val="100"/>
              </a:spcBef>
            </a:pPr>
            <a:r>
              <a:rPr sz="12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2</a:t>
            </a:r>
            <a:endParaRPr sz="1200">
              <a:latin typeface="Microsoft Sans Serif"/>
              <a:cs typeface="Microsoft Sans Serif"/>
            </a:endParaRPr>
          </a:p>
          <a:p>
            <a:pPr marL="429259" indent="-286385">
              <a:lnSpc>
                <a:spcPts val="1390"/>
              </a:lnSpc>
              <a:buFont typeface="Arial MT"/>
              <a:buChar char="•"/>
              <a:tabLst>
                <a:tab pos="429259" algn="l"/>
              </a:tabLst>
            </a:pPr>
            <a:r>
              <a:rPr sz="1200" dirty="0">
                <a:latin typeface="Microsoft Sans Serif"/>
                <a:cs typeface="Microsoft Sans Serif"/>
              </a:rPr>
              <a:t>Create</a:t>
            </a:r>
            <a:r>
              <a:rPr sz="1200" spc="25" dirty="0">
                <a:latin typeface="Microsoft Sans Serif"/>
                <a:cs typeface="Microsoft Sans Serif"/>
              </a:rPr>
              <a:t> </a:t>
            </a:r>
            <a:r>
              <a:rPr sz="1200" spc="-40" dirty="0">
                <a:latin typeface="Microsoft Sans Serif"/>
                <a:cs typeface="Microsoft Sans Serif"/>
              </a:rPr>
              <a:t>a</a:t>
            </a:r>
            <a:r>
              <a:rPr sz="1200" spc="15" dirty="0">
                <a:latin typeface="Microsoft Sans Serif"/>
                <a:cs typeface="Microsoft Sans Serif"/>
              </a:rPr>
              <a:t> </a:t>
            </a:r>
            <a:r>
              <a:rPr sz="1200" dirty="0">
                <a:latin typeface="Microsoft Sans Serif"/>
                <a:cs typeface="Microsoft Sans Serif"/>
              </a:rPr>
              <a:t>BeautifulSoup</a:t>
            </a:r>
            <a:r>
              <a:rPr sz="1200" spc="60" dirty="0">
                <a:latin typeface="Microsoft Sans Serif"/>
                <a:cs typeface="Microsoft Sans Serif"/>
              </a:rPr>
              <a:t> </a:t>
            </a:r>
            <a:r>
              <a:rPr sz="1200" dirty="0">
                <a:latin typeface="Microsoft Sans Serif"/>
                <a:cs typeface="Microsoft Sans Serif"/>
              </a:rPr>
              <a:t>object</a:t>
            </a:r>
            <a:r>
              <a:rPr sz="1200" spc="25" dirty="0">
                <a:latin typeface="Microsoft Sans Serif"/>
                <a:cs typeface="Microsoft Sans Serif"/>
              </a:rPr>
              <a:t> </a:t>
            </a:r>
            <a:r>
              <a:rPr sz="1200" spc="60" dirty="0">
                <a:latin typeface="Microsoft Sans Serif"/>
                <a:cs typeface="Microsoft Sans Serif"/>
              </a:rPr>
              <a:t>from</a:t>
            </a:r>
            <a:r>
              <a:rPr sz="1200" spc="15" dirty="0">
                <a:latin typeface="Microsoft Sans Serif"/>
                <a:cs typeface="Microsoft Sans Serif"/>
              </a:rPr>
              <a:t> </a:t>
            </a:r>
            <a:r>
              <a:rPr sz="1200" spc="55" dirty="0">
                <a:latin typeface="Microsoft Sans Serif"/>
                <a:cs typeface="Microsoft Sans Serif"/>
              </a:rPr>
              <a:t>the</a:t>
            </a:r>
            <a:r>
              <a:rPr sz="1200" spc="30" dirty="0">
                <a:latin typeface="Microsoft Sans Serif"/>
                <a:cs typeface="Microsoft Sans Serif"/>
              </a:rPr>
              <a:t> </a:t>
            </a:r>
            <a:r>
              <a:rPr sz="1200" spc="-20" dirty="0">
                <a:latin typeface="Microsoft Sans Serif"/>
                <a:cs typeface="Microsoft Sans Serif"/>
              </a:rPr>
              <a:t>HTML</a:t>
            </a:r>
            <a:r>
              <a:rPr sz="1200" spc="15" dirty="0">
                <a:latin typeface="Microsoft Sans Serif"/>
                <a:cs typeface="Microsoft Sans Serif"/>
              </a:rPr>
              <a:t> </a:t>
            </a:r>
            <a:r>
              <a:rPr sz="1200" dirty="0">
                <a:latin typeface="Microsoft Sans Serif"/>
                <a:cs typeface="Microsoft Sans Serif"/>
              </a:rPr>
              <a:t>response</a:t>
            </a:r>
            <a:r>
              <a:rPr sz="1200" spc="35" dirty="0">
                <a:latin typeface="Microsoft Sans Serif"/>
                <a:cs typeface="Microsoft Sans Serif"/>
              </a:rPr>
              <a:t> </a:t>
            </a:r>
            <a:r>
              <a:rPr sz="1200" spc="-10" dirty="0">
                <a:latin typeface="Microsoft Sans Serif"/>
                <a:cs typeface="Microsoft Sans Serif"/>
              </a:rPr>
              <a:t>object</a:t>
            </a:r>
            <a:endParaRPr sz="1200">
              <a:latin typeface="Microsoft Sans Serif"/>
              <a:cs typeface="Microsoft Sans Serif"/>
            </a:endParaRPr>
          </a:p>
          <a:p>
            <a:pPr marL="429259" indent="-286385">
              <a:lnSpc>
                <a:spcPct val="100000"/>
              </a:lnSpc>
              <a:buFont typeface="Arial MT"/>
              <a:buChar char="•"/>
              <a:tabLst>
                <a:tab pos="429259" algn="l"/>
              </a:tabLst>
            </a:pPr>
            <a:r>
              <a:rPr sz="1200" dirty="0">
                <a:latin typeface="Microsoft Sans Serif"/>
                <a:cs typeface="Microsoft Sans Serif"/>
              </a:rPr>
              <a:t>Find</a:t>
            </a:r>
            <a:r>
              <a:rPr sz="1200" spc="40" dirty="0">
                <a:latin typeface="Microsoft Sans Serif"/>
                <a:cs typeface="Microsoft Sans Serif"/>
              </a:rPr>
              <a:t> </a:t>
            </a:r>
            <a:r>
              <a:rPr sz="1200" dirty="0">
                <a:latin typeface="Microsoft Sans Serif"/>
                <a:cs typeface="Microsoft Sans Serif"/>
              </a:rPr>
              <a:t>all</a:t>
            </a:r>
            <a:r>
              <a:rPr sz="1200" spc="20" dirty="0">
                <a:latin typeface="Microsoft Sans Serif"/>
                <a:cs typeface="Microsoft Sans Serif"/>
              </a:rPr>
              <a:t> </a:t>
            </a:r>
            <a:r>
              <a:rPr sz="1200" dirty="0">
                <a:latin typeface="Microsoft Sans Serif"/>
                <a:cs typeface="Microsoft Sans Serif"/>
              </a:rPr>
              <a:t>tables</a:t>
            </a:r>
            <a:r>
              <a:rPr sz="1200" spc="45" dirty="0">
                <a:latin typeface="Microsoft Sans Serif"/>
                <a:cs typeface="Microsoft Sans Serif"/>
              </a:rPr>
              <a:t> </a:t>
            </a:r>
            <a:r>
              <a:rPr sz="1200" dirty="0">
                <a:latin typeface="Microsoft Sans Serif"/>
                <a:cs typeface="Microsoft Sans Serif"/>
              </a:rPr>
              <a:t>within</a:t>
            </a:r>
            <a:r>
              <a:rPr sz="1200" spc="35" dirty="0">
                <a:latin typeface="Microsoft Sans Serif"/>
                <a:cs typeface="Microsoft Sans Serif"/>
              </a:rPr>
              <a:t> </a:t>
            </a:r>
            <a:r>
              <a:rPr sz="1200" spc="55" dirty="0">
                <a:latin typeface="Microsoft Sans Serif"/>
                <a:cs typeface="Microsoft Sans Serif"/>
              </a:rPr>
              <a:t>the</a:t>
            </a:r>
            <a:r>
              <a:rPr sz="1200" spc="40" dirty="0">
                <a:latin typeface="Microsoft Sans Serif"/>
                <a:cs typeface="Microsoft Sans Serif"/>
              </a:rPr>
              <a:t> </a:t>
            </a:r>
            <a:r>
              <a:rPr sz="1200" spc="-20" dirty="0">
                <a:latin typeface="Microsoft Sans Serif"/>
                <a:cs typeface="Microsoft Sans Serif"/>
              </a:rPr>
              <a:t>HTML</a:t>
            </a:r>
            <a:r>
              <a:rPr sz="1200" spc="30" dirty="0">
                <a:latin typeface="Microsoft Sans Serif"/>
                <a:cs typeface="Microsoft Sans Serif"/>
              </a:rPr>
              <a:t> </a:t>
            </a:r>
            <a:r>
              <a:rPr sz="1200" spc="-20" dirty="0">
                <a:latin typeface="Microsoft Sans Serif"/>
                <a:cs typeface="Microsoft Sans Serif"/>
              </a:rPr>
              <a:t>page</a:t>
            </a:r>
            <a:endParaRPr sz="1200">
              <a:latin typeface="Microsoft Sans Serif"/>
              <a:cs typeface="Microsoft Sans Serif"/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99060" y="4753355"/>
            <a:ext cx="5422900" cy="885825"/>
            <a:chOff x="99060" y="4753355"/>
            <a:chExt cx="5422900" cy="885825"/>
          </a:xfrm>
        </p:grpSpPr>
        <p:sp>
          <p:nvSpPr>
            <p:cNvPr id="42" name="object 42"/>
            <p:cNvSpPr/>
            <p:nvPr/>
          </p:nvSpPr>
          <p:spPr>
            <a:xfrm>
              <a:off x="242315" y="4899659"/>
              <a:ext cx="5279390" cy="739140"/>
            </a:xfrm>
            <a:custGeom>
              <a:avLst/>
              <a:gdLst/>
              <a:ahLst/>
              <a:cxnLst/>
              <a:rect l="l" t="t" r="r" b="b"/>
              <a:pathLst>
                <a:path w="5279390" h="739139">
                  <a:moveTo>
                    <a:pt x="5207254" y="0"/>
                  </a:moveTo>
                  <a:lnTo>
                    <a:pt x="71869" y="0"/>
                  </a:lnTo>
                  <a:lnTo>
                    <a:pt x="43896" y="5641"/>
                  </a:lnTo>
                  <a:lnTo>
                    <a:pt x="21051" y="21034"/>
                  </a:lnTo>
                  <a:lnTo>
                    <a:pt x="5648" y="43880"/>
                  </a:lnTo>
                  <a:lnTo>
                    <a:pt x="0" y="71881"/>
                  </a:lnTo>
                  <a:lnTo>
                    <a:pt x="0" y="667257"/>
                  </a:lnTo>
                  <a:lnTo>
                    <a:pt x="5648" y="695238"/>
                  </a:lnTo>
                  <a:lnTo>
                    <a:pt x="21051" y="718086"/>
                  </a:lnTo>
                  <a:lnTo>
                    <a:pt x="43896" y="733491"/>
                  </a:lnTo>
                  <a:lnTo>
                    <a:pt x="71869" y="739139"/>
                  </a:lnTo>
                  <a:lnTo>
                    <a:pt x="5207254" y="739139"/>
                  </a:lnTo>
                  <a:lnTo>
                    <a:pt x="5235255" y="733491"/>
                  </a:lnTo>
                  <a:lnTo>
                    <a:pt x="5258101" y="718086"/>
                  </a:lnTo>
                  <a:lnTo>
                    <a:pt x="5273494" y="695238"/>
                  </a:lnTo>
                  <a:lnTo>
                    <a:pt x="5279136" y="667257"/>
                  </a:lnTo>
                  <a:lnTo>
                    <a:pt x="5279136" y="71881"/>
                  </a:lnTo>
                  <a:lnTo>
                    <a:pt x="5273494" y="43880"/>
                  </a:lnTo>
                  <a:lnTo>
                    <a:pt x="5258101" y="21034"/>
                  </a:lnTo>
                  <a:lnTo>
                    <a:pt x="5235255" y="5641"/>
                  </a:lnTo>
                  <a:lnTo>
                    <a:pt x="5207254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99060" y="4753355"/>
              <a:ext cx="288290" cy="288290"/>
            </a:xfrm>
            <a:custGeom>
              <a:avLst/>
              <a:gdLst/>
              <a:ahLst/>
              <a:cxnLst/>
              <a:rect l="l" t="t" r="r" b="b"/>
              <a:pathLst>
                <a:path w="288290" h="288289">
                  <a:moveTo>
                    <a:pt x="144018" y="0"/>
                  </a:moveTo>
                  <a:lnTo>
                    <a:pt x="98496" y="7345"/>
                  </a:lnTo>
                  <a:lnTo>
                    <a:pt x="58962" y="27797"/>
                  </a:lnTo>
                  <a:lnTo>
                    <a:pt x="27786" y="58978"/>
                  </a:lnTo>
                  <a:lnTo>
                    <a:pt x="7342" y="98511"/>
                  </a:lnTo>
                  <a:lnTo>
                    <a:pt x="0" y="144018"/>
                  </a:lnTo>
                  <a:lnTo>
                    <a:pt x="7342" y="189524"/>
                  </a:lnTo>
                  <a:lnTo>
                    <a:pt x="27786" y="229057"/>
                  </a:lnTo>
                  <a:lnTo>
                    <a:pt x="58962" y="260238"/>
                  </a:lnTo>
                  <a:lnTo>
                    <a:pt x="98496" y="280690"/>
                  </a:lnTo>
                  <a:lnTo>
                    <a:pt x="144018" y="288036"/>
                  </a:lnTo>
                  <a:lnTo>
                    <a:pt x="189539" y="280690"/>
                  </a:lnTo>
                  <a:lnTo>
                    <a:pt x="229073" y="260238"/>
                  </a:lnTo>
                  <a:lnTo>
                    <a:pt x="260249" y="229057"/>
                  </a:lnTo>
                  <a:lnTo>
                    <a:pt x="280693" y="189524"/>
                  </a:lnTo>
                  <a:lnTo>
                    <a:pt x="288036" y="144018"/>
                  </a:lnTo>
                  <a:lnTo>
                    <a:pt x="280693" y="98511"/>
                  </a:lnTo>
                  <a:lnTo>
                    <a:pt x="260249" y="58978"/>
                  </a:lnTo>
                  <a:lnTo>
                    <a:pt x="229073" y="27797"/>
                  </a:lnTo>
                  <a:lnTo>
                    <a:pt x="189539" y="7345"/>
                  </a:lnTo>
                  <a:lnTo>
                    <a:pt x="144018" y="0"/>
                  </a:lnTo>
                  <a:close/>
                </a:path>
              </a:pathLst>
            </a:custGeom>
            <a:solidFill>
              <a:srgbClr val="006F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4" name="object 44"/>
          <p:cNvSpPr txBox="1"/>
          <p:nvPr/>
        </p:nvSpPr>
        <p:spPr>
          <a:xfrm>
            <a:off x="186029" y="4793056"/>
            <a:ext cx="4670425" cy="7645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4</a:t>
            </a:r>
            <a:endParaRPr sz="1200">
              <a:latin typeface="Microsoft Sans Serif"/>
              <a:cs typeface="Microsoft Sans Serif"/>
            </a:endParaRPr>
          </a:p>
          <a:p>
            <a:pPr marL="435609" indent="-286385">
              <a:lnSpc>
                <a:spcPct val="100000"/>
              </a:lnSpc>
              <a:spcBef>
                <a:spcPts val="55"/>
              </a:spcBef>
              <a:buFont typeface="Arial MT"/>
              <a:buChar char="•"/>
              <a:tabLst>
                <a:tab pos="435609" algn="l"/>
              </a:tabLst>
            </a:pPr>
            <a:r>
              <a:rPr sz="1200" spc="-35" dirty="0">
                <a:latin typeface="Microsoft Sans Serif"/>
                <a:cs typeface="Microsoft Sans Serif"/>
              </a:rPr>
              <a:t>Use</a:t>
            </a:r>
            <a:r>
              <a:rPr sz="1200" spc="-25" dirty="0">
                <a:latin typeface="Microsoft Sans Serif"/>
                <a:cs typeface="Microsoft Sans Serif"/>
              </a:rPr>
              <a:t> </a:t>
            </a:r>
            <a:r>
              <a:rPr sz="1200" spc="50" dirty="0">
                <a:latin typeface="Microsoft Sans Serif"/>
                <a:cs typeface="Microsoft Sans Serif"/>
              </a:rPr>
              <a:t>the</a:t>
            </a:r>
            <a:r>
              <a:rPr sz="1200" spc="-10" dirty="0">
                <a:latin typeface="Microsoft Sans Serif"/>
                <a:cs typeface="Microsoft Sans Serif"/>
              </a:rPr>
              <a:t> </a:t>
            </a:r>
            <a:r>
              <a:rPr sz="1200" dirty="0">
                <a:latin typeface="Microsoft Sans Serif"/>
                <a:cs typeface="Microsoft Sans Serif"/>
              </a:rPr>
              <a:t>column</a:t>
            </a:r>
            <a:r>
              <a:rPr sz="1200" spc="-30" dirty="0">
                <a:latin typeface="Microsoft Sans Serif"/>
                <a:cs typeface="Microsoft Sans Serif"/>
              </a:rPr>
              <a:t> </a:t>
            </a:r>
            <a:r>
              <a:rPr sz="1200" spc="-10" dirty="0">
                <a:latin typeface="Microsoft Sans Serif"/>
                <a:cs typeface="Microsoft Sans Serif"/>
              </a:rPr>
              <a:t>names</a:t>
            </a:r>
            <a:r>
              <a:rPr sz="1200" spc="-15" dirty="0">
                <a:latin typeface="Microsoft Sans Serif"/>
                <a:cs typeface="Microsoft Sans Serif"/>
              </a:rPr>
              <a:t> </a:t>
            </a:r>
            <a:r>
              <a:rPr sz="1200" spc="-65" dirty="0">
                <a:latin typeface="Microsoft Sans Serif"/>
                <a:cs typeface="Microsoft Sans Serif"/>
              </a:rPr>
              <a:t>as</a:t>
            </a:r>
            <a:r>
              <a:rPr sz="1200" spc="-20" dirty="0">
                <a:latin typeface="Microsoft Sans Serif"/>
                <a:cs typeface="Microsoft Sans Serif"/>
              </a:rPr>
              <a:t> </a:t>
            </a:r>
            <a:r>
              <a:rPr sz="1200" spc="-10" dirty="0">
                <a:latin typeface="Microsoft Sans Serif"/>
                <a:cs typeface="Microsoft Sans Serif"/>
              </a:rPr>
              <a:t>keys</a:t>
            </a:r>
            <a:r>
              <a:rPr sz="1200" spc="-15" dirty="0">
                <a:latin typeface="Microsoft Sans Serif"/>
                <a:cs typeface="Microsoft Sans Serif"/>
              </a:rPr>
              <a:t> </a:t>
            </a:r>
            <a:r>
              <a:rPr sz="1200" dirty="0">
                <a:latin typeface="Microsoft Sans Serif"/>
                <a:cs typeface="Microsoft Sans Serif"/>
              </a:rPr>
              <a:t>in</a:t>
            </a:r>
            <a:r>
              <a:rPr sz="1200" spc="-30" dirty="0">
                <a:latin typeface="Microsoft Sans Serif"/>
                <a:cs typeface="Microsoft Sans Serif"/>
              </a:rPr>
              <a:t> </a:t>
            </a:r>
            <a:r>
              <a:rPr sz="1200" spc="-40" dirty="0">
                <a:latin typeface="Microsoft Sans Serif"/>
                <a:cs typeface="Microsoft Sans Serif"/>
              </a:rPr>
              <a:t>a</a:t>
            </a:r>
            <a:r>
              <a:rPr sz="1200" spc="-25" dirty="0">
                <a:latin typeface="Microsoft Sans Serif"/>
                <a:cs typeface="Microsoft Sans Serif"/>
              </a:rPr>
              <a:t> </a:t>
            </a:r>
            <a:r>
              <a:rPr sz="1200" spc="-10" dirty="0">
                <a:latin typeface="Microsoft Sans Serif"/>
                <a:cs typeface="Microsoft Sans Serif"/>
              </a:rPr>
              <a:t>dictionary</a:t>
            </a:r>
            <a:endParaRPr sz="1200">
              <a:latin typeface="Microsoft Sans Serif"/>
              <a:cs typeface="Microsoft Sans Serif"/>
            </a:endParaRPr>
          </a:p>
          <a:p>
            <a:pPr marL="435609" marR="5080" indent="-287020">
              <a:lnSpc>
                <a:spcPct val="100000"/>
              </a:lnSpc>
              <a:buFont typeface="Arial MT"/>
              <a:buChar char="•"/>
              <a:tabLst>
                <a:tab pos="435609" algn="l"/>
              </a:tabLst>
            </a:pPr>
            <a:r>
              <a:rPr sz="1200" spc="-35" dirty="0">
                <a:latin typeface="Microsoft Sans Serif"/>
                <a:cs typeface="Microsoft Sans Serif"/>
              </a:rPr>
              <a:t>Use</a:t>
            </a:r>
            <a:r>
              <a:rPr sz="1200" spc="20" dirty="0">
                <a:latin typeface="Microsoft Sans Serif"/>
                <a:cs typeface="Microsoft Sans Serif"/>
              </a:rPr>
              <a:t> </a:t>
            </a:r>
            <a:r>
              <a:rPr sz="1200" dirty="0">
                <a:latin typeface="Microsoft Sans Serif"/>
                <a:cs typeface="Microsoft Sans Serif"/>
              </a:rPr>
              <a:t>custom</a:t>
            </a:r>
            <a:r>
              <a:rPr sz="1200" spc="40" dirty="0">
                <a:latin typeface="Microsoft Sans Serif"/>
                <a:cs typeface="Microsoft Sans Serif"/>
              </a:rPr>
              <a:t> </a:t>
            </a:r>
            <a:r>
              <a:rPr sz="1200" dirty="0">
                <a:latin typeface="Microsoft Sans Serif"/>
                <a:cs typeface="Microsoft Sans Serif"/>
              </a:rPr>
              <a:t>functions</a:t>
            </a:r>
            <a:r>
              <a:rPr sz="1200" spc="45" dirty="0">
                <a:latin typeface="Microsoft Sans Serif"/>
                <a:cs typeface="Microsoft Sans Serif"/>
              </a:rPr>
              <a:t> </a:t>
            </a:r>
            <a:r>
              <a:rPr sz="1200" dirty="0">
                <a:latin typeface="Microsoft Sans Serif"/>
                <a:cs typeface="Microsoft Sans Serif"/>
              </a:rPr>
              <a:t>and</a:t>
            </a:r>
            <a:r>
              <a:rPr sz="1200" spc="35" dirty="0">
                <a:latin typeface="Microsoft Sans Serif"/>
                <a:cs typeface="Microsoft Sans Serif"/>
              </a:rPr>
              <a:t> </a:t>
            </a:r>
            <a:r>
              <a:rPr sz="1200" dirty="0">
                <a:latin typeface="Microsoft Sans Serif"/>
                <a:cs typeface="Microsoft Sans Serif"/>
              </a:rPr>
              <a:t>logic</a:t>
            </a:r>
            <a:r>
              <a:rPr sz="1200" spc="20" dirty="0">
                <a:latin typeface="Microsoft Sans Serif"/>
                <a:cs typeface="Microsoft Sans Serif"/>
              </a:rPr>
              <a:t> </a:t>
            </a:r>
            <a:r>
              <a:rPr sz="1200" spc="95" dirty="0">
                <a:latin typeface="Microsoft Sans Serif"/>
                <a:cs typeface="Microsoft Sans Serif"/>
              </a:rPr>
              <a:t>to</a:t>
            </a:r>
            <a:r>
              <a:rPr sz="1200" spc="35" dirty="0">
                <a:latin typeface="Microsoft Sans Serif"/>
                <a:cs typeface="Microsoft Sans Serif"/>
              </a:rPr>
              <a:t> </a:t>
            </a:r>
            <a:r>
              <a:rPr sz="1200" dirty="0">
                <a:latin typeface="Microsoft Sans Serif"/>
                <a:cs typeface="Microsoft Sans Serif"/>
              </a:rPr>
              <a:t>parse</a:t>
            </a:r>
            <a:r>
              <a:rPr sz="1200" spc="25" dirty="0">
                <a:latin typeface="Microsoft Sans Serif"/>
                <a:cs typeface="Microsoft Sans Serif"/>
              </a:rPr>
              <a:t> </a:t>
            </a:r>
            <a:r>
              <a:rPr sz="1200" dirty="0">
                <a:latin typeface="Microsoft Sans Serif"/>
                <a:cs typeface="Microsoft Sans Serif"/>
              </a:rPr>
              <a:t>all</a:t>
            </a:r>
            <a:r>
              <a:rPr sz="1200" spc="20" dirty="0">
                <a:latin typeface="Microsoft Sans Serif"/>
                <a:cs typeface="Microsoft Sans Serif"/>
              </a:rPr>
              <a:t> </a:t>
            </a:r>
            <a:r>
              <a:rPr sz="1200" dirty="0">
                <a:latin typeface="Microsoft Sans Serif"/>
                <a:cs typeface="Microsoft Sans Serif"/>
              </a:rPr>
              <a:t>launch</a:t>
            </a:r>
            <a:r>
              <a:rPr sz="1200" spc="35" dirty="0">
                <a:latin typeface="Microsoft Sans Serif"/>
                <a:cs typeface="Microsoft Sans Serif"/>
              </a:rPr>
              <a:t> </a:t>
            </a:r>
            <a:r>
              <a:rPr sz="1200" dirty="0">
                <a:latin typeface="Microsoft Sans Serif"/>
                <a:cs typeface="Microsoft Sans Serif"/>
              </a:rPr>
              <a:t>tables</a:t>
            </a:r>
            <a:r>
              <a:rPr sz="1200" spc="70" dirty="0">
                <a:latin typeface="Microsoft Sans Serif"/>
                <a:cs typeface="Microsoft Sans Serif"/>
              </a:rPr>
              <a:t> </a:t>
            </a:r>
            <a:r>
              <a:rPr sz="1200" spc="-20" dirty="0">
                <a:solidFill>
                  <a:srgbClr val="006FAC"/>
                </a:solidFill>
                <a:latin typeface="Microsoft Sans Serif"/>
                <a:cs typeface="Microsoft Sans Serif"/>
              </a:rPr>
              <a:t>(see </a:t>
            </a:r>
            <a:r>
              <a:rPr sz="1200" dirty="0">
                <a:solidFill>
                  <a:srgbClr val="006FAC"/>
                </a:solidFill>
                <a:latin typeface="Microsoft Sans Serif"/>
                <a:cs typeface="Microsoft Sans Serif"/>
              </a:rPr>
              <a:t>Appendix)</a:t>
            </a:r>
            <a:r>
              <a:rPr sz="1200" spc="70" dirty="0">
                <a:solidFill>
                  <a:srgbClr val="006FAC"/>
                </a:solidFill>
                <a:latin typeface="Microsoft Sans Serif"/>
                <a:cs typeface="Microsoft Sans Serif"/>
              </a:rPr>
              <a:t> </a:t>
            </a:r>
            <a:r>
              <a:rPr sz="1200" spc="95" dirty="0">
                <a:latin typeface="Microsoft Sans Serif"/>
                <a:cs typeface="Microsoft Sans Serif"/>
              </a:rPr>
              <a:t>to</a:t>
            </a:r>
            <a:r>
              <a:rPr sz="1200" spc="30" dirty="0">
                <a:latin typeface="Microsoft Sans Serif"/>
                <a:cs typeface="Microsoft Sans Serif"/>
              </a:rPr>
              <a:t> </a:t>
            </a:r>
            <a:r>
              <a:rPr sz="1200" spc="60" dirty="0">
                <a:latin typeface="Microsoft Sans Serif"/>
                <a:cs typeface="Microsoft Sans Serif"/>
              </a:rPr>
              <a:t>fill</a:t>
            </a:r>
            <a:r>
              <a:rPr sz="1200" spc="35" dirty="0">
                <a:latin typeface="Microsoft Sans Serif"/>
                <a:cs typeface="Microsoft Sans Serif"/>
              </a:rPr>
              <a:t> </a:t>
            </a:r>
            <a:r>
              <a:rPr sz="1200" spc="55" dirty="0">
                <a:latin typeface="Microsoft Sans Serif"/>
                <a:cs typeface="Microsoft Sans Serif"/>
              </a:rPr>
              <a:t>the</a:t>
            </a:r>
            <a:r>
              <a:rPr sz="1200" spc="50" dirty="0">
                <a:latin typeface="Microsoft Sans Serif"/>
                <a:cs typeface="Microsoft Sans Serif"/>
              </a:rPr>
              <a:t> </a:t>
            </a:r>
            <a:r>
              <a:rPr sz="1200" dirty="0">
                <a:latin typeface="Microsoft Sans Serif"/>
                <a:cs typeface="Microsoft Sans Serif"/>
              </a:rPr>
              <a:t>dictionary</a:t>
            </a:r>
            <a:r>
              <a:rPr sz="1200" spc="60" dirty="0">
                <a:latin typeface="Microsoft Sans Serif"/>
                <a:cs typeface="Microsoft Sans Serif"/>
              </a:rPr>
              <a:t> </a:t>
            </a:r>
            <a:r>
              <a:rPr sz="1200" spc="-10" dirty="0">
                <a:latin typeface="Microsoft Sans Serif"/>
                <a:cs typeface="Microsoft Sans Serif"/>
              </a:rPr>
              <a:t>values</a:t>
            </a:r>
            <a:endParaRPr sz="1200">
              <a:latin typeface="Microsoft Sans Serif"/>
              <a:cs typeface="Microsoft Sans Serif"/>
            </a:endParaRPr>
          </a:p>
        </p:txBody>
      </p:sp>
      <p:grpSp>
        <p:nvGrpSpPr>
          <p:cNvPr id="45" name="object 45"/>
          <p:cNvGrpSpPr/>
          <p:nvPr/>
        </p:nvGrpSpPr>
        <p:grpSpPr>
          <a:xfrm>
            <a:off x="99060" y="5875020"/>
            <a:ext cx="5422900" cy="506095"/>
            <a:chOff x="99060" y="5875020"/>
            <a:chExt cx="5422900" cy="506095"/>
          </a:xfrm>
        </p:grpSpPr>
        <p:sp>
          <p:nvSpPr>
            <p:cNvPr id="46" name="object 46"/>
            <p:cNvSpPr/>
            <p:nvPr/>
          </p:nvSpPr>
          <p:spPr>
            <a:xfrm>
              <a:off x="242315" y="6021324"/>
              <a:ext cx="5279390" cy="360045"/>
            </a:xfrm>
            <a:custGeom>
              <a:avLst/>
              <a:gdLst/>
              <a:ahLst/>
              <a:cxnLst/>
              <a:rect l="l" t="t" r="r" b="b"/>
              <a:pathLst>
                <a:path w="5279390" h="360045">
                  <a:moveTo>
                    <a:pt x="5244211" y="0"/>
                  </a:moveTo>
                  <a:lnTo>
                    <a:pt x="34963" y="0"/>
                  </a:lnTo>
                  <a:lnTo>
                    <a:pt x="21356" y="2748"/>
                  </a:lnTo>
                  <a:lnTo>
                    <a:pt x="10242" y="10242"/>
                  </a:lnTo>
                  <a:lnTo>
                    <a:pt x="2748" y="21356"/>
                  </a:lnTo>
                  <a:lnTo>
                    <a:pt x="0" y="34963"/>
                  </a:lnTo>
                  <a:lnTo>
                    <a:pt x="0" y="324688"/>
                  </a:lnTo>
                  <a:lnTo>
                    <a:pt x="2748" y="338302"/>
                  </a:lnTo>
                  <a:lnTo>
                    <a:pt x="10242" y="349419"/>
                  </a:lnTo>
                  <a:lnTo>
                    <a:pt x="21356" y="356915"/>
                  </a:lnTo>
                  <a:lnTo>
                    <a:pt x="34963" y="359663"/>
                  </a:lnTo>
                  <a:lnTo>
                    <a:pt x="5244211" y="359663"/>
                  </a:lnTo>
                  <a:lnTo>
                    <a:pt x="5257811" y="356915"/>
                  </a:lnTo>
                  <a:lnTo>
                    <a:pt x="5268912" y="349419"/>
                  </a:lnTo>
                  <a:lnTo>
                    <a:pt x="5276393" y="338302"/>
                  </a:lnTo>
                  <a:lnTo>
                    <a:pt x="5279136" y="324688"/>
                  </a:lnTo>
                  <a:lnTo>
                    <a:pt x="5279136" y="34963"/>
                  </a:lnTo>
                  <a:lnTo>
                    <a:pt x="5276393" y="21356"/>
                  </a:lnTo>
                  <a:lnTo>
                    <a:pt x="5268912" y="10242"/>
                  </a:lnTo>
                  <a:lnTo>
                    <a:pt x="5257811" y="2748"/>
                  </a:lnTo>
                  <a:lnTo>
                    <a:pt x="5244211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99060" y="5875020"/>
              <a:ext cx="288290" cy="288290"/>
            </a:xfrm>
            <a:custGeom>
              <a:avLst/>
              <a:gdLst/>
              <a:ahLst/>
              <a:cxnLst/>
              <a:rect l="l" t="t" r="r" b="b"/>
              <a:pathLst>
                <a:path w="288290" h="288289">
                  <a:moveTo>
                    <a:pt x="144018" y="0"/>
                  </a:moveTo>
                  <a:lnTo>
                    <a:pt x="98496" y="7342"/>
                  </a:lnTo>
                  <a:lnTo>
                    <a:pt x="58962" y="27786"/>
                  </a:lnTo>
                  <a:lnTo>
                    <a:pt x="27786" y="58962"/>
                  </a:lnTo>
                  <a:lnTo>
                    <a:pt x="7342" y="98496"/>
                  </a:lnTo>
                  <a:lnTo>
                    <a:pt x="0" y="144017"/>
                  </a:lnTo>
                  <a:lnTo>
                    <a:pt x="7342" y="189539"/>
                  </a:lnTo>
                  <a:lnTo>
                    <a:pt x="27786" y="229073"/>
                  </a:lnTo>
                  <a:lnTo>
                    <a:pt x="58962" y="260249"/>
                  </a:lnTo>
                  <a:lnTo>
                    <a:pt x="98496" y="280693"/>
                  </a:lnTo>
                  <a:lnTo>
                    <a:pt x="144018" y="288035"/>
                  </a:lnTo>
                  <a:lnTo>
                    <a:pt x="189539" y="280693"/>
                  </a:lnTo>
                  <a:lnTo>
                    <a:pt x="229073" y="260249"/>
                  </a:lnTo>
                  <a:lnTo>
                    <a:pt x="260249" y="229073"/>
                  </a:lnTo>
                  <a:lnTo>
                    <a:pt x="280693" y="189539"/>
                  </a:lnTo>
                  <a:lnTo>
                    <a:pt x="288036" y="144017"/>
                  </a:lnTo>
                  <a:lnTo>
                    <a:pt x="280693" y="98496"/>
                  </a:lnTo>
                  <a:lnTo>
                    <a:pt x="260249" y="58962"/>
                  </a:lnTo>
                  <a:lnTo>
                    <a:pt x="229073" y="27786"/>
                  </a:lnTo>
                  <a:lnTo>
                    <a:pt x="189539" y="7342"/>
                  </a:lnTo>
                  <a:lnTo>
                    <a:pt x="144018" y="0"/>
                  </a:lnTo>
                  <a:close/>
                </a:path>
              </a:pathLst>
            </a:custGeom>
            <a:solidFill>
              <a:srgbClr val="006F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8" name="object 48"/>
          <p:cNvSpPr txBox="1"/>
          <p:nvPr/>
        </p:nvSpPr>
        <p:spPr>
          <a:xfrm>
            <a:off x="186029" y="5915355"/>
            <a:ext cx="479044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5</a:t>
            </a:r>
            <a:endParaRPr sz="1200">
              <a:latin typeface="Microsoft Sans Serif"/>
              <a:cs typeface="Microsoft Sans Serif"/>
            </a:endParaRPr>
          </a:p>
          <a:p>
            <a:pPr marL="424815" indent="-286385">
              <a:lnSpc>
                <a:spcPct val="100000"/>
              </a:lnSpc>
              <a:buFont typeface="Arial MT"/>
              <a:buChar char="•"/>
              <a:tabLst>
                <a:tab pos="424815" algn="l"/>
              </a:tabLst>
            </a:pPr>
            <a:r>
              <a:rPr sz="1200" dirty="0">
                <a:latin typeface="Microsoft Sans Serif"/>
                <a:cs typeface="Microsoft Sans Serif"/>
              </a:rPr>
              <a:t>Convert </a:t>
            </a:r>
            <a:r>
              <a:rPr sz="1200" spc="55" dirty="0">
                <a:latin typeface="Microsoft Sans Serif"/>
                <a:cs typeface="Microsoft Sans Serif"/>
              </a:rPr>
              <a:t>the</a:t>
            </a:r>
            <a:r>
              <a:rPr sz="1200" spc="30" dirty="0">
                <a:latin typeface="Microsoft Sans Serif"/>
                <a:cs typeface="Microsoft Sans Serif"/>
              </a:rPr>
              <a:t> </a:t>
            </a:r>
            <a:r>
              <a:rPr sz="1200" dirty="0">
                <a:latin typeface="Microsoft Sans Serif"/>
                <a:cs typeface="Microsoft Sans Serif"/>
              </a:rPr>
              <a:t>dictionary</a:t>
            </a:r>
            <a:r>
              <a:rPr sz="1200" spc="25" dirty="0">
                <a:latin typeface="Microsoft Sans Serif"/>
                <a:cs typeface="Microsoft Sans Serif"/>
              </a:rPr>
              <a:t> </a:t>
            </a:r>
            <a:r>
              <a:rPr sz="1200" spc="95" dirty="0">
                <a:latin typeface="Microsoft Sans Serif"/>
                <a:cs typeface="Microsoft Sans Serif"/>
              </a:rPr>
              <a:t>to</a:t>
            </a:r>
            <a:r>
              <a:rPr sz="1200" spc="20" dirty="0">
                <a:latin typeface="Microsoft Sans Serif"/>
                <a:cs typeface="Microsoft Sans Serif"/>
              </a:rPr>
              <a:t> </a:t>
            </a:r>
            <a:r>
              <a:rPr sz="1200" spc="-40" dirty="0">
                <a:latin typeface="Microsoft Sans Serif"/>
                <a:cs typeface="Microsoft Sans Serif"/>
              </a:rPr>
              <a:t>a</a:t>
            </a:r>
            <a:r>
              <a:rPr sz="1200" spc="5" dirty="0">
                <a:latin typeface="Microsoft Sans Serif"/>
                <a:cs typeface="Microsoft Sans Serif"/>
              </a:rPr>
              <a:t> </a:t>
            </a:r>
            <a:r>
              <a:rPr sz="1200" spc="-25" dirty="0">
                <a:latin typeface="Microsoft Sans Serif"/>
                <a:cs typeface="Microsoft Sans Serif"/>
              </a:rPr>
              <a:t>Pandas</a:t>
            </a:r>
            <a:r>
              <a:rPr sz="1200" spc="15" dirty="0">
                <a:latin typeface="Microsoft Sans Serif"/>
                <a:cs typeface="Microsoft Sans Serif"/>
              </a:rPr>
              <a:t> </a:t>
            </a:r>
            <a:r>
              <a:rPr sz="1200" dirty="0">
                <a:latin typeface="Microsoft Sans Serif"/>
                <a:cs typeface="Microsoft Sans Serif"/>
              </a:rPr>
              <a:t>DataFrame</a:t>
            </a:r>
            <a:r>
              <a:rPr sz="1200" spc="5" dirty="0">
                <a:latin typeface="Microsoft Sans Serif"/>
                <a:cs typeface="Microsoft Sans Serif"/>
              </a:rPr>
              <a:t> </a:t>
            </a:r>
            <a:r>
              <a:rPr sz="1200" dirty="0">
                <a:latin typeface="Microsoft Sans Serif"/>
                <a:cs typeface="Microsoft Sans Serif"/>
              </a:rPr>
              <a:t>ready</a:t>
            </a:r>
            <a:r>
              <a:rPr sz="1200" spc="15" dirty="0">
                <a:latin typeface="Microsoft Sans Serif"/>
                <a:cs typeface="Microsoft Sans Serif"/>
              </a:rPr>
              <a:t> </a:t>
            </a:r>
            <a:r>
              <a:rPr sz="1200" spc="75" dirty="0">
                <a:latin typeface="Microsoft Sans Serif"/>
                <a:cs typeface="Microsoft Sans Serif"/>
              </a:rPr>
              <a:t>for</a:t>
            </a:r>
            <a:r>
              <a:rPr sz="1200" spc="-5" dirty="0">
                <a:latin typeface="Microsoft Sans Serif"/>
                <a:cs typeface="Microsoft Sans Serif"/>
              </a:rPr>
              <a:t> </a:t>
            </a:r>
            <a:r>
              <a:rPr sz="1200" spc="-10" dirty="0">
                <a:latin typeface="Microsoft Sans Serif"/>
                <a:cs typeface="Microsoft Sans Serif"/>
              </a:rPr>
              <a:t>export</a:t>
            </a:r>
            <a:endParaRPr sz="1200">
              <a:latin typeface="Microsoft Sans Serif"/>
              <a:cs typeface="Microsoft Sans Serif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242315" y="3998976"/>
            <a:ext cx="5279390" cy="518159"/>
          </a:xfrm>
          <a:custGeom>
            <a:avLst/>
            <a:gdLst/>
            <a:ahLst/>
            <a:cxnLst/>
            <a:rect l="l" t="t" r="r" b="b"/>
            <a:pathLst>
              <a:path w="5279390" h="518160">
                <a:moveTo>
                  <a:pt x="5228717" y="0"/>
                </a:moveTo>
                <a:lnTo>
                  <a:pt x="50380" y="0"/>
                </a:lnTo>
                <a:lnTo>
                  <a:pt x="30769" y="3966"/>
                </a:lnTo>
                <a:lnTo>
                  <a:pt x="14755" y="14779"/>
                </a:lnTo>
                <a:lnTo>
                  <a:pt x="3959" y="30807"/>
                </a:lnTo>
                <a:lnTo>
                  <a:pt x="0" y="50418"/>
                </a:lnTo>
                <a:lnTo>
                  <a:pt x="0" y="467741"/>
                </a:lnTo>
                <a:lnTo>
                  <a:pt x="3959" y="487352"/>
                </a:lnTo>
                <a:lnTo>
                  <a:pt x="14755" y="503380"/>
                </a:lnTo>
                <a:lnTo>
                  <a:pt x="30769" y="514193"/>
                </a:lnTo>
                <a:lnTo>
                  <a:pt x="50380" y="518160"/>
                </a:lnTo>
                <a:lnTo>
                  <a:pt x="5228717" y="518160"/>
                </a:lnTo>
                <a:lnTo>
                  <a:pt x="5248328" y="514193"/>
                </a:lnTo>
                <a:lnTo>
                  <a:pt x="5264356" y="503380"/>
                </a:lnTo>
                <a:lnTo>
                  <a:pt x="5275169" y="487352"/>
                </a:lnTo>
                <a:lnTo>
                  <a:pt x="5279136" y="467741"/>
                </a:lnTo>
                <a:lnTo>
                  <a:pt x="5279136" y="50418"/>
                </a:lnTo>
                <a:lnTo>
                  <a:pt x="5275169" y="30807"/>
                </a:lnTo>
                <a:lnTo>
                  <a:pt x="5264356" y="14779"/>
                </a:lnTo>
                <a:lnTo>
                  <a:pt x="5248328" y="3966"/>
                </a:lnTo>
                <a:lnTo>
                  <a:pt x="5228717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 txBox="1"/>
          <p:nvPr/>
        </p:nvSpPr>
        <p:spPr>
          <a:xfrm>
            <a:off x="329184" y="4063060"/>
            <a:ext cx="4826635" cy="3924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6385" indent="-286385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86385" algn="l"/>
              </a:tabLst>
            </a:pPr>
            <a:r>
              <a:rPr sz="1200" dirty="0">
                <a:latin typeface="Microsoft Sans Serif"/>
                <a:cs typeface="Microsoft Sans Serif"/>
              </a:rPr>
              <a:t>Collect</a:t>
            </a:r>
            <a:r>
              <a:rPr sz="1200" spc="85" dirty="0">
                <a:latin typeface="Microsoft Sans Serif"/>
                <a:cs typeface="Microsoft Sans Serif"/>
              </a:rPr>
              <a:t> </a:t>
            </a:r>
            <a:r>
              <a:rPr sz="1200" dirty="0">
                <a:latin typeface="Microsoft Sans Serif"/>
                <a:cs typeface="Microsoft Sans Serif"/>
              </a:rPr>
              <a:t>all</a:t>
            </a:r>
            <a:r>
              <a:rPr sz="1200" spc="50" dirty="0">
                <a:latin typeface="Microsoft Sans Serif"/>
                <a:cs typeface="Microsoft Sans Serif"/>
              </a:rPr>
              <a:t> </a:t>
            </a:r>
            <a:r>
              <a:rPr sz="1200" dirty="0">
                <a:latin typeface="Microsoft Sans Serif"/>
                <a:cs typeface="Microsoft Sans Serif"/>
              </a:rPr>
              <a:t>column</a:t>
            </a:r>
            <a:r>
              <a:rPr sz="1200" spc="50" dirty="0">
                <a:latin typeface="Microsoft Sans Serif"/>
                <a:cs typeface="Microsoft Sans Serif"/>
              </a:rPr>
              <a:t> </a:t>
            </a:r>
            <a:r>
              <a:rPr sz="1200" dirty="0">
                <a:latin typeface="Microsoft Sans Serif"/>
                <a:cs typeface="Microsoft Sans Serif"/>
              </a:rPr>
              <a:t>header</a:t>
            </a:r>
            <a:r>
              <a:rPr sz="1200" spc="80" dirty="0">
                <a:latin typeface="Microsoft Sans Serif"/>
                <a:cs typeface="Microsoft Sans Serif"/>
              </a:rPr>
              <a:t> </a:t>
            </a:r>
            <a:r>
              <a:rPr sz="1200" spc="-10" dirty="0">
                <a:latin typeface="Microsoft Sans Serif"/>
                <a:cs typeface="Microsoft Sans Serif"/>
              </a:rPr>
              <a:t>names</a:t>
            </a:r>
            <a:r>
              <a:rPr sz="1200" spc="60" dirty="0">
                <a:latin typeface="Microsoft Sans Serif"/>
                <a:cs typeface="Microsoft Sans Serif"/>
              </a:rPr>
              <a:t> from</a:t>
            </a:r>
            <a:r>
              <a:rPr sz="1200" spc="50" dirty="0">
                <a:latin typeface="Microsoft Sans Serif"/>
                <a:cs typeface="Microsoft Sans Serif"/>
              </a:rPr>
              <a:t> the</a:t>
            </a:r>
            <a:r>
              <a:rPr sz="1200" spc="70" dirty="0">
                <a:latin typeface="Microsoft Sans Serif"/>
                <a:cs typeface="Microsoft Sans Serif"/>
              </a:rPr>
              <a:t> </a:t>
            </a:r>
            <a:r>
              <a:rPr sz="1200" dirty="0">
                <a:latin typeface="Microsoft Sans Serif"/>
                <a:cs typeface="Microsoft Sans Serif"/>
              </a:rPr>
              <a:t>tables</a:t>
            </a:r>
            <a:r>
              <a:rPr sz="1200" spc="80" dirty="0">
                <a:latin typeface="Microsoft Sans Serif"/>
                <a:cs typeface="Microsoft Sans Serif"/>
              </a:rPr>
              <a:t> </a:t>
            </a:r>
            <a:r>
              <a:rPr sz="1200" dirty="0">
                <a:latin typeface="Microsoft Sans Serif"/>
                <a:cs typeface="Microsoft Sans Serif"/>
              </a:rPr>
              <a:t>found</a:t>
            </a:r>
            <a:r>
              <a:rPr sz="1200" spc="70" dirty="0">
                <a:latin typeface="Microsoft Sans Serif"/>
                <a:cs typeface="Microsoft Sans Serif"/>
              </a:rPr>
              <a:t> </a:t>
            </a:r>
            <a:r>
              <a:rPr sz="1200" dirty="0">
                <a:latin typeface="Microsoft Sans Serif"/>
                <a:cs typeface="Microsoft Sans Serif"/>
              </a:rPr>
              <a:t>within</a:t>
            </a:r>
            <a:r>
              <a:rPr sz="1200" spc="65" dirty="0">
                <a:latin typeface="Microsoft Sans Serif"/>
                <a:cs typeface="Microsoft Sans Serif"/>
              </a:rPr>
              <a:t> </a:t>
            </a:r>
            <a:r>
              <a:rPr sz="1200" spc="25" dirty="0">
                <a:latin typeface="Microsoft Sans Serif"/>
                <a:cs typeface="Microsoft Sans Serif"/>
              </a:rPr>
              <a:t>the</a:t>
            </a:r>
            <a:endParaRPr sz="1200">
              <a:latin typeface="Microsoft Sans Serif"/>
              <a:cs typeface="Microsoft Sans Serif"/>
            </a:endParaRPr>
          </a:p>
          <a:p>
            <a:pPr marL="286385">
              <a:lnSpc>
                <a:spcPct val="100000"/>
              </a:lnSpc>
              <a:spcBef>
                <a:spcPts val="5"/>
              </a:spcBef>
            </a:pPr>
            <a:r>
              <a:rPr sz="1200" spc="-20" dirty="0">
                <a:latin typeface="Microsoft Sans Serif"/>
                <a:cs typeface="Microsoft Sans Serif"/>
              </a:rPr>
              <a:t>HTML</a:t>
            </a:r>
            <a:r>
              <a:rPr sz="1200" spc="-50" dirty="0">
                <a:latin typeface="Microsoft Sans Serif"/>
                <a:cs typeface="Microsoft Sans Serif"/>
              </a:rPr>
              <a:t> </a:t>
            </a:r>
            <a:r>
              <a:rPr sz="1200" spc="-20" dirty="0">
                <a:latin typeface="Microsoft Sans Serif"/>
                <a:cs typeface="Microsoft Sans Serif"/>
              </a:rPr>
              <a:t>page</a:t>
            </a:r>
            <a:endParaRPr sz="1200">
              <a:latin typeface="Microsoft Sans Serif"/>
              <a:cs typeface="Microsoft Sans Serif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99060" y="3852671"/>
            <a:ext cx="288290" cy="288290"/>
          </a:xfrm>
          <a:custGeom>
            <a:avLst/>
            <a:gdLst/>
            <a:ahLst/>
            <a:cxnLst/>
            <a:rect l="l" t="t" r="r" b="b"/>
            <a:pathLst>
              <a:path w="288290" h="288289">
                <a:moveTo>
                  <a:pt x="144018" y="0"/>
                </a:moveTo>
                <a:lnTo>
                  <a:pt x="98496" y="7345"/>
                </a:lnTo>
                <a:lnTo>
                  <a:pt x="58962" y="27797"/>
                </a:lnTo>
                <a:lnTo>
                  <a:pt x="27786" y="58978"/>
                </a:lnTo>
                <a:lnTo>
                  <a:pt x="7342" y="98511"/>
                </a:lnTo>
                <a:lnTo>
                  <a:pt x="0" y="144017"/>
                </a:lnTo>
                <a:lnTo>
                  <a:pt x="7342" y="189524"/>
                </a:lnTo>
                <a:lnTo>
                  <a:pt x="27786" y="229057"/>
                </a:lnTo>
                <a:lnTo>
                  <a:pt x="58962" y="260238"/>
                </a:lnTo>
                <a:lnTo>
                  <a:pt x="98496" y="280690"/>
                </a:lnTo>
                <a:lnTo>
                  <a:pt x="144018" y="288035"/>
                </a:lnTo>
                <a:lnTo>
                  <a:pt x="189539" y="280690"/>
                </a:lnTo>
                <a:lnTo>
                  <a:pt x="229073" y="260238"/>
                </a:lnTo>
                <a:lnTo>
                  <a:pt x="260249" y="229057"/>
                </a:lnTo>
                <a:lnTo>
                  <a:pt x="280693" y="189524"/>
                </a:lnTo>
                <a:lnTo>
                  <a:pt x="288036" y="144017"/>
                </a:lnTo>
                <a:lnTo>
                  <a:pt x="280693" y="98511"/>
                </a:lnTo>
                <a:lnTo>
                  <a:pt x="260249" y="58978"/>
                </a:lnTo>
                <a:lnTo>
                  <a:pt x="229073" y="27797"/>
                </a:lnTo>
                <a:lnTo>
                  <a:pt x="189539" y="7345"/>
                </a:lnTo>
                <a:lnTo>
                  <a:pt x="144018" y="0"/>
                </a:lnTo>
                <a:close/>
              </a:path>
            </a:pathLst>
          </a:custGeom>
          <a:solidFill>
            <a:srgbClr val="006FA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 txBox="1"/>
          <p:nvPr/>
        </p:nvSpPr>
        <p:spPr>
          <a:xfrm>
            <a:off x="198729" y="3893057"/>
            <a:ext cx="8636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3</a:t>
            </a:r>
            <a:endParaRPr sz="1200">
              <a:latin typeface="Microsoft Sans Serif"/>
              <a:cs typeface="Microsoft Sans Serif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6096761" y="1006602"/>
            <a:ext cx="5710555" cy="818515"/>
          </a:xfrm>
          <a:custGeom>
            <a:avLst/>
            <a:gdLst/>
            <a:ahLst/>
            <a:cxnLst/>
            <a:rect l="l" t="t" r="r" b="b"/>
            <a:pathLst>
              <a:path w="5710555" h="818514">
                <a:moveTo>
                  <a:pt x="0" y="136398"/>
                </a:moveTo>
                <a:lnTo>
                  <a:pt x="6955" y="93293"/>
                </a:lnTo>
                <a:lnTo>
                  <a:pt x="26322" y="55851"/>
                </a:lnTo>
                <a:lnTo>
                  <a:pt x="55851" y="26322"/>
                </a:lnTo>
                <a:lnTo>
                  <a:pt x="93293" y="6955"/>
                </a:lnTo>
                <a:lnTo>
                  <a:pt x="136398" y="0"/>
                </a:lnTo>
                <a:lnTo>
                  <a:pt x="5574030" y="0"/>
                </a:lnTo>
                <a:lnTo>
                  <a:pt x="5617134" y="6955"/>
                </a:lnTo>
                <a:lnTo>
                  <a:pt x="5654576" y="26322"/>
                </a:lnTo>
                <a:lnTo>
                  <a:pt x="5684105" y="55851"/>
                </a:lnTo>
                <a:lnTo>
                  <a:pt x="5703472" y="93293"/>
                </a:lnTo>
                <a:lnTo>
                  <a:pt x="5710428" y="136398"/>
                </a:lnTo>
                <a:lnTo>
                  <a:pt x="5710428" y="681989"/>
                </a:lnTo>
                <a:lnTo>
                  <a:pt x="5703472" y="725094"/>
                </a:lnTo>
                <a:lnTo>
                  <a:pt x="5684105" y="762536"/>
                </a:lnTo>
                <a:lnTo>
                  <a:pt x="5654576" y="792065"/>
                </a:lnTo>
                <a:lnTo>
                  <a:pt x="5617134" y="811432"/>
                </a:lnTo>
                <a:lnTo>
                  <a:pt x="5574030" y="818388"/>
                </a:lnTo>
                <a:lnTo>
                  <a:pt x="136398" y="818388"/>
                </a:lnTo>
                <a:lnTo>
                  <a:pt x="93293" y="811432"/>
                </a:lnTo>
                <a:lnTo>
                  <a:pt x="55851" y="792065"/>
                </a:lnTo>
                <a:lnTo>
                  <a:pt x="26322" y="762536"/>
                </a:lnTo>
                <a:lnTo>
                  <a:pt x="6955" y="725094"/>
                </a:lnTo>
                <a:lnTo>
                  <a:pt x="0" y="681989"/>
                </a:lnTo>
                <a:lnTo>
                  <a:pt x="0" y="136398"/>
                </a:lnTo>
                <a:close/>
              </a:path>
            </a:pathLst>
          </a:custGeom>
          <a:ln w="28575">
            <a:solidFill>
              <a:srgbClr val="006FA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object 4">
            <a:extLst>
              <a:ext uri="{FF2B5EF4-FFF2-40B4-BE49-F238E27FC236}">
                <a16:creationId xmlns:a16="http://schemas.microsoft.com/office/drawing/2014/main" id="{A99C3FC6-2038-470E-96FE-D53EDFF6A4F8}"/>
              </a:ext>
            </a:extLst>
          </p:cNvPr>
          <p:cNvGrpSpPr/>
          <p:nvPr/>
        </p:nvGrpSpPr>
        <p:grpSpPr>
          <a:xfrm>
            <a:off x="4267200" y="28074"/>
            <a:ext cx="3429000" cy="6829926"/>
            <a:chOff x="8310689" y="97980"/>
            <a:chExt cx="3082290" cy="6394450"/>
          </a:xfrm>
        </p:grpSpPr>
        <p:pic>
          <p:nvPicPr>
            <p:cNvPr id="5" name="object 5">
              <a:extLst>
                <a:ext uri="{FF2B5EF4-FFF2-40B4-BE49-F238E27FC236}">
                  <a16:creationId xmlns:a16="http://schemas.microsoft.com/office/drawing/2014/main" id="{3A63646C-EC03-4618-B261-8EF60A5B5A8E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39328" y="126492"/>
              <a:ext cx="3024631" cy="6336792"/>
            </a:xfrm>
            <a:prstGeom prst="rect">
              <a:avLst/>
            </a:prstGeom>
          </p:spPr>
        </p:pic>
        <p:sp>
          <p:nvSpPr>
            <p:cNvPr id="6" name="object 6">
              <a:extLst>
                <a:ext uri="{FF2B5EF4-FFF2-40B4-BE49-F238E27FC236}">
                  <a16:creationId xmlns:a16="http://schemas.microsoft.com/office/drawing/2014/main" id="{4F8805B4-D1C9-4CE1-B6B8-7153DF03B671}"/>
                </a:ext>
              </a:extLst>
            </p:cNvPr>
            <p:cNvSpPr/>
            <p:nvPr/>
          </p:nvSpPr>
          <p:spPr>
            <a:xfrm>
              <a:off x="8324977" y="112268"/>
              <a:ext cx="3053715" cy="6365875"/>
            </a:xfrm>
            <a:custGeom>
              <a:avLst/>
              <a:gdLst/>
              <a:ahLst/>
              <a:cxnLst/>
              <a:rect l="l" t="t" r="r" b="b"/>
              <a:pathLst>
                <a:path w="3053715" h="6365875">
                  <a:moveTo>
                    <a:pt x="37973" y="0"/>
                  </a:moveTo>
                  <a:lnTo>
                    <a:pt x="3015742" y="0"/>
                  </a:lnTo>
                  <a:lnTo>
                    <a:pt x="3029330" y="2793"/>
                  </a:lnTo>
                  <a:lnTo>
                    <a:pt x="3042157" y="11049"/>
                  </a:lnTo>
                  <a:lnTo>
                    <a:pt x="3050413" y="23875"/>
                  </a:lnTo>
                  <a:lnTo>
                    <a:pt x="3053206" y="37846"/>
                  </a:lnTo>
                  <a:lnTo>
                    <a:pt x="3053206" y="6327990"/>
                  </a:lnTo>
                  <a:lnTo>
                    <a:pt x="3050413" y="6341579"/>
                  </a:lnTo>
                  <a:lnTo>
                    <a:pt x="3042157" y="6354305"/>
                  </a:lnTo>
                  <a:lnTo>
                    <a:pt x="3029330" y="6362585"/>
                  </a:lnTo>
                  <a:lnTo>
                    <a:pt x="3015742" y="6365417"/>
                  </a:lnTo>
                  <a:lnTo>
                    <a:pt x="37973" y="6365417"/>
                  </a:lnTo>
                  <a:lnTo>
                    <a:pt x="24002" y="6362611"/>
                  </a:lnTo>
                  <a:lnTo>
                    <a:pt x="11175" y="6354305"/>
                  </a:lnTo>
                  <a:lnTo>
                    <a:pt x="2921" y="6341579"/>
                  </a:lnTo>
                  <a:lnTo>
                    <a:pt x="0" y="6327990"/>
                  </a:lnTo>
                  <a:lnTo>
                    <a:pt x="0" y="37846"/>
                  </a:lnTo>
                  <a:lnTo>
                    <a:pt x="2921" y="23875"/>
                  </a:lnTo>
                  <a:lnTo>
                    <a:pt x="11175" y="11049"/>
                  </a:lnTo>
                  <a:lnTo>
                    <a:pt x="24002" y="2793"/>
                  </a:lnTo>
                  <a:lnTo>
                    <a:pt x="37973" y="0"/>
                  </a:lnTo>
                  <a:close/>
                </a:path>
              </a:pathLst>
            </a:custGeom>
            <a:ln w="28575">
              <a:solidFill>
                <a:srgbClr val="006FA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6090606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382797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400" dirty="0"/>
              <a:t>DATA</a:t>
            </a:r>
            <a:r>
              <a:rPr sz="2400" spc="-114" dirty="0"/>
              <a:t> </a:t>
            </a:r>
            <a:r>
              <a:rPr sz="2400" spc="-10" dirty="0"/>
              <a:t>MANIPULATION/WRANGLING</a:t>
            </a:r>
            <a:r>
              <a:rPr sz="2400" spc="-120" dirty="0"/>
              <a:t> </a:t>
            </a:r>
            <a:r>
              <a:rPr sz="2400" spc="530" dirty="0"/>
              <a:t>–</a:t>
            </a:r>
            <a:r>
              <a:rPr sz="2400" spc="-95" dirty="0"/>
              <a:t> </a:t>
            </a:r>
            <a:r>
              <a:rPr sz="2400" spc="-25" dirty="0">
                <a:solidFill>
                  <a:srgbClr val="12ABDB"/>
                </a:solidFill>
              </a:rPr>
              <a:t>PANDAS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92074" y="1349773"/>
            <a:ext cx="6360160" cy="1352550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190500">
              <a:lnSpc>
                <a:spcPct val="100000"/>
              </a:lnSpc>
              <a:spcBef>
                <a:spcPts val="770"/>
              </a:spcBef>
            </a:pPr>
            <a:r>
              <a:rPr sz="16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Context:</a:t>
            </a:r>
            <a:endParaRPr sz="1600" dirty="0">
              <a:latin typeface="Microsoft Sans Serif"/>
              <a:cs typeface="Microsoft Sans Serif"/>
            </a:endParaRPr>
          </a:p>
          <a:p>
            <a:pPr marL="354965" indent="-342265">
              <a:lnSpc>
                <a:spcPts val="1650"/>
              </a:lnSpc>
              <a:spcBef>
                <a:spcPts val="595"/>
              </a:spcBef>
              <a:buFont typeface="Arial MT"/>
              <a:buChar char="•"/>
              <a:tabLst>
                <a:tab pos="354965" algn="l"/>
              </a:tabLst>
            </a:pPr>
            <a:r>
              <a:rPr sz="140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1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-60" dirty="0">
                <a:solidFill>
                  <a:srgbClr val="FFFFFF"/>
                </a:solidFill>
                <a:latin typeface="Microsoft Sans Serif"/>
                <a:cs typeface="Microsoft Sans Serif"/>
              </a:rPr>
              <a:t>SpaceX</a:t>
            </a:r>
            <a:r>
              <a:rPr sz="14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FFFFFF"/>
                </a:solidFill>
                <a:latin typeface="Microsoft Sans Serif"/>
                <a:cs typeface="Microsoft Sans Serif"/>
              </a:rPr>
              <a:t>dataset</a:t>
            </a:r>
            <a:r>
              <a:rPr sz="14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FFFFFF"/>
                </a:solidFill>
                <a:latin typeface="Microsoft Sans Serif"/>
                <a:cs typeface="Microsoft Sans Serif"/>
              </a:rPr>
              <a:t>contains</a:t>
            </a:r>
            <a:r>
              <a:rPr sz="14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FFFFFF"/>
                </a:solidFill>
                <a:latin typeface="Microsoft Sans Serif"/>
                <a:cs typeface="Microsoft Sans Serif"/>
              </a:rPr>
              <a:t>several</a:t>
            </a:r>
            <a:r>
              <a:rPr sz="14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Space</a:t>
            </a:r>
            <a:r>
              <a:rPr sz="14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FFFFFF"/>
                </a:solidFill>
                <a:latin typeface="Microsoft Sans Serif"/>
                <a:cs typeface="Microsoft Sans Serif"/>
              </a:rPr>
              <a:t>X</a:t>
            </a:r>
            <a:r>
              <a:rPr sz="1400" spc="40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</a:t>
            </a:r>
            <a:r>
              <a:rPr sz="14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FFFFFF"/>
                </a:solidFill>
                <a:latin typeface="Microsoft Sans Serif"/>
                <a:cs typeface="Microsoft Sans Serif"/>
              </a:rPr>
              <a:t>facilities,</a:t>
            </a:r>
            <a:r>
              <a:rPr sz="14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14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each</a:t>
            </a:r>
            <a:endParaRPr sz="1400" dirty="0">
              <a:latin typeface="Microsoft Sans Serif"/>
              <a:cs typeface="Microsoft Sans Serif"/>
            </a:endParaRPr>
          </a:p>
          <a:p>
            <a:pPr marL="355600">
              <a:lnSpc>
                <a:spcPts val="1650"/>
              </a:lnSpc>
            </a:pPr>
            <a:r>
              <a:rPr sz="1400" dirty="0">
                <a:solidFill>
                  <a:srgbClr val="FFFFFF"/>
                </a:solidFill>
                <a:latin typeface="Microsoft Sans Serif"/>
                <a:cs typeface="Microsoft Sans Serif"/>
              </a:rPr>
              <a:t>location </a:t>
            </a:r>
            <a:r>
              <a:rPr sz="14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is</a:t>
            </a:r>
            <a:r>
              <a:rPr sz="14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sz="14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14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-25" dirty="0">
                <a:solidFill>
                  <a:srgbClr val="60AEEE"/>
                </a:solidFill>
                <a:latin typeface="Consolas"/>
                <a:cs typeface="Consolas"/>
              </a:rPr>
              <a:t>LaunchSite</a:t>
            </a:r>
            <a:r>
              <a:rPr sz="1400" spc="-280" dirty="0">
                <a:solidFill>
                  <a:srgbClr val="60AEEE"/>
                </a:solidFill>
                <a:latin typeface="Consolas"/>
                <a:cs typeface="Consolas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column.</a:t>
            </a:r>
            <a:endParaRPr sz="1400" dirty="0">
              <a:latin typeface="Microsoft Sans Serif"/>
              <a:cs typeface="Microsoft Sans Serif"/>
            </a:endParaRPr>
          </a:p>
          <a:p>
            <a:pPr marL="355600" marR="5080" indent="-342900">
              <a:lnSpc>
                <a:spcPts val="1620"/>
              </a:lnSpc>
              <a:spcBef>
                <a:spcPts val="765"/>
              </a:spcBef>
              <a:buFont typeface="Arial MT"/>
              <a:buChar char="•"/>
              <a:tabLst>
                <a:tab pos="355600" algn="l"/>
              </a:tabLst>
            </a:pPr>
            <a:r>
              <a:rPr sz="1400" spc="-60" dirty="0">
                <a:solidFill>
                  <a:srgbClr val="FFFFFF"/>
                </a:solidFill>
                <a:latin typeface="Microsoft Sans Serif"/>
                <a:cs typeface="Microsoft Sans Serif"/>
              </a:rPr>
              <a:t>Each</a:t>
            </a:r>
            <a:r>
              <a:rPr sz="14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</a:t>
            </a:r>
            <a:r>
              <a:rPr sz="14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aims</a:t>
            </a:r>
            <a:r>
              <a:rPr sz="14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1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1400" dirty="0">
                <a:solidFill>
                  <a:srgbClr val="FFFFFF"/>
                </a:solidFill>
                <a:latin typeface="Microsoft Sans Serif"/>
                <a:cs typeface="Microsoft Sans Serif"/>
              </a:rPr>
              <a:t> dedicated</a:t>
            </a:r>
            <a:r>
              <a:rPr sz="14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orbit,</a:t>
            </a:r>
            <a:r>
              <a:rPr sz="14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14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FFFFFF"/>
                </a:solidFill>
                <a:latin typeface="Microsoft Sans Serif"/>
                <a:cs typeface="Microsoft Sans Serif"/>
              </a:rPr>
              <a:t>some</a:t>
            </a:r>
            <a:r>
              <a:rPr sz="14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14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1400" dirty="0">
                <a:solidFill>
                  <a:srgbClr val="FFFFFF"/>
                </a:solidFill>
                <a:latin typeface="Microsoft Sans Serif"/>
                <a:cs typeface="Microsoft Sans Serif"/>
              </a:rPr>
              <a:t> common</a:t>
            </a:r>
            <a:r>
              <a:rPr sz="140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orbit</a:t>
            </a:r>
            <a:r>
              <a:rPr sz="1400" spc="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FFFFFF"/>
                </a:solidFill>
                <a:latin typeface="Microsoft Sans Serif"/>
                <a:cs typeface="Microsoft Sans Serif"/>
              </a:rPr>
              <a:t>types</a:t>
            </a:r>
            <a:r>
              <a:rPr sz="14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FFFFFF"/>
                </a:solidFill>
                <a:latin typeface="Microsoft Sans Serif"/>
                <a:cs typeface="Microsoft Sans Serif"/>
              </a:rPr>
              <a:t>are shown</a:t>
            </a:r>
            <a:r>
              <a:rPr sz="14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sz="14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14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figure</a:t>
            </a:r>
            <a:r>
              <a:rPr sz="14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FFFFFF"/>
                </a:solidFill>
                <a:latin typeface="Microsoft Sans Serif"/>
                <a:cs typeface="Microsoft Sans Serif"/>
              </a:rPr>
              <a:t>below.</a:t>
            </a:r>
            <a:r>
              <a:rPr sz="14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14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orbit</a:t>
            </a:r>
            <a:r>
              <a:rPr sz="14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type</a:t>
            </a:r>
            <a:r>
              <a:rPr sz="14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is</a:t>
            </a:r>
            <a:r>
              <a:rPr sz="14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sz="14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1400" spc="-6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60AEEE"/>
                </a:solidFill>
                <a:latin typeface="Consolas"/>
                <a:cs typeface="Consolas"/>
              </a:rPr>
              <a:t>Orbit</a:t>
            </a:r>
            <a:r>
              <a:rPr sz="1400" spc="-360" dirty="0">
                <a:solidFill>
                  <a:srgbClr val="60AEEE"/>
                </a:solidFill>
                <a:latin typeface="Consolas"/>
                <a:cs typeface="Consolas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column.</a:t>
            </a:r>
            <a:endParaRPr sz="1400" dirty="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92074" y="4712347"/>
            <a:ext cx="5596890" cy="1412875"/>
          </a:xfrm>
          <a:prstGeom prst="rect">
            <a:avLst/>
          </a:prstGeom>
        </p:spPr>
        <p:txBody>
          <a:bodyPr vert="horz" wrap="square" lIns="0" tIns="88265" rIns="0" bIns="0" rtlCol="0">
            <a:spAutoFit/>
          </a:bodyPr>
          <a:lstStyle/>
          <a:p>
            <a:pPr marL="190500">
              <a:lnSpc>
                <a:spcPct val="100000"/>
              </a:lnSpc>
              <a:spcBef>
                <a:spcPts val="695"/>
              </a:spcBef>
            </a:pP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Initial</a:t>
            </a:r>
            <a:r>
              <a:rPr sz="16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Data</a:t>
            </a:r>
            <a:r>
              <a:rPr sz="16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Exploration:</a:t>
            </a:r>
            <a:endParaRPr sz="1600">
              <a:latin typeface="Microsoft Sans Serif"/>
              <a:cs typeface="Microsoft Sans Serif"/>
            </a:endParaRPr>
          </a:p>
          <a:p>
            <a:pPr marL="354965" indent="-342265">
              <a:lnSpc>
                <a:spcPct val="100000"/>
              </a:lnSpc>
              <a:spcBef>
                <a:spcPts val="535"/>
              </a:spcBef>
              <a:buFont typeface="Arial MT"/>
              <a:buChar char="•"/>
              <a:tabLst>
                <a:tab pos="354965" algn="l"/>
              </a:tabLst>
            </a:pPr>
            <a:r>
              <a:rPr sz="14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Using</a:t>
            </a:r>
            <a:r>
              <a:rPr sz="1400" spc="-5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14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006FAC"/>
                </a:solidFill>
                <a:latin typeface="Consolas"/>
                <a:cs typeface="Consolas"/>
              </a:rPr>
              <a:t>.value_counts()</a:t>
            </a:r>
            <a:r>
              <a:rPr sz="1400" spc="-365" dirty="0">
                <a:solidFill>
                  <a:srgbClr val="006FAC"/>
                </a:solidFill>
                <a:latin typeface="Consolas"/>
                <a:cs typeface="Consolas"/>
              </a:rPr>
              <a:t> </a:t>
            </a:r>
            <a:r>
              <a:rPr sz="14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method</a:t>
            </a:r>
            <a:r>
              <a:rPr sz="1400" spc="-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14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determine</a:t>
            </a:r>
            <a:r>
              <a:rPr sz="1400" spc="-6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14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following:</a:t>
            </a:r>
            <a:endParaRPr sz="1400">
              <a:latin typeface="Microsoft Sans Serif"/>
              <a:cs typeface="Microsoft Sans Serif"/>
            </a:endParaRPr>
          </a:p>
          <a:p>
            <a:pPr marL="534035" lvl="1" indent="-343535">
              <a:lnSpc>
                <a:spcPct val="100000"/>
              </a:lnSpc>
              <a:spcBef>
                <a:spcPts val="675"/>
              </a:spcBef>
              <a:buClr>
                <a:srgbClr val="006FAC"/>
              </a:buClr>
              <a:buAutoNum type="arabicPeriod"/>
              <a:tabLst>
                <a:tab pos="534035" algn="l"/>
              </a:tabLst>
            </a:pP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Number</a:t>
            </a:r>
            <a:r>
              <a:rPr sz="12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12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launches</a:t>
            </a:r>
            <a:r>
              <a:rPr sz="12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on</a:t>
            </a:r>
            <a:r>
              <a:rPr sz="12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each</a:t>
            </a:r>
            <a:r>
              <a:rPr sz="12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site</a:t>
            </a:r>
            <a:endParaRPr sz="1200">
              <a:latin typeface="Microsoft Sans Serif"/>
              <a:cs typeface="Microsoft Sans Serif"/>
            </a:endParaRPr>
          </a:p>
          <a:p>
            <a:pPr marL="534035" lvl="1" indent="-343535">
              <a:lnSpc>
                <a:spcPct val="100000"/>
              </a:lnSpc>
              <a:spcBef>
                <a:spcPts val="600"/>
              </a:spcBef>
              <a:buClr>
                <a:srgbClr val="006FAC"/>
              </a:buClr>
              <a:buAutoNum type="arabicPeriod"/>
              <a:tabLst>
                <a:tab pos="534035" algn="l"/>
              </a:tabLst>
            </a:pP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Number</a:t>
            </a:r>
            <a:r>
              <a:rPr sz="12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and occurrence</a:t>
            </a:r>
            <a:r>
              <a:rPr sz="12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12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each</a:t>
            </a:r>
            <a:r>
              <a:rPr sz="12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orbit</a:t>
            </a:r>
            <a:endParaRPr sz="1200">
              <a:latin typeface="Microsoft Sans Serif"/>
              <a:cs typeface="Microsoft Sans Serif"/>
            </a:endParaRPr>
          </a:p>
          <a:p>
            <a:pPr marL="534035" lvl="1" indent="-343535">
              <a:lnSpc>
                <a:spcPct val="100000"/>
              </a:lnSpc>
              <a:spcBef>
                <a:spcPts val="600"/>
              </a:spcBef>
              <a:buClr>
                <a:srgbClr val="006FAC"/>
              </a:buClr>
              <a:buAutoNum type="arabicPeriod"/>
              <a:tabLst>
                <a:tab pos="534035" algn="l"/>
              </a:tabLst>
            </a:pP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Number</a:t>
            </a:r>
            <a:r>
              <a:rPr sz="12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12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occurrence</a:t>
            </a:r>
            <a:r>
              <a:rPr sz="12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12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landing</a:t>
            </a:r>
            <a:r>
              <a:rPr sz="12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outcome</a:t>
            </a:r>
            <a:r>
              <a:rPr sz="12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per</a:t>
            </a:r>
            <a:r>
              <a:rPr sz="12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orbit</a:t>
            </a:r>
            <a:r>
              <a:rPr sz="12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type</a:t>
            </a:r>
            <a:endParaRPr sz="1200">
              <a:latin typeface="Microsoft Sans Serif"/>
              <a:cs typeface="Microsoft Sans Serif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5968" y="2807207"/>
            <a:ext cx="2568702" cy="1853945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7824216" y="188976"/>
            <a:ext cx="3197225" cy="6399530"/>
            <a:chOff x="7824216" y="188976"/>
            <a:chExt cx="3197225" cy="6399530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981188" y="350520"/>
              <a:ext cx="3011423" cy="1235964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7966837" y="336169"/>
              <a:ext cx="3040380" cy="1264920"/>
            </a:xfrm>
            <a:custGeom>
              <a:avLst/>
              <a:gdLst/>
              <a:ahLst/>
              <a:cxnLst/>
              <a:rect l="l" t="t" r="r" b="b"/>
              <a:pathLst>
                <a:path w="3040379" h="1264920">
                  <a:moveTo>
                    <a:pt x="120015" y="0"/>
                  </a:moveTo>
                  <a:lnTo>
                    <a:pt x="2920492" y="0"/>
                  </a:lnTo>
                  <a:lnTo>
                    <a:pt x="2944114" y="2285"/>
                  </a:lnTo>
                  <a:lnTo>
                    <a:pt x="2987040" y="20700"/>
                  </a:lnTo>
                  <a:lnTo>
                    <a:pt x="3019425" y="53212"/>
                  </a:lnTo>
                  <a:lnTo>
                    <a:pt x="3037967" y="96392"/>
                  </a:lnTo>
                  <a:lnTo>
                    <a:pt x="3040126" y="120014"/>
                  </a:lnTo>
                  <a:lnTo>
                    <a:pt x="3040126" y="1144904"/>
                  </a:lnTo>
                  <a:lnTo>
                    <a:pt x="3030728" y="1191132"/>
                  </a:lnTo>
                  <a:lnTo>
                    <a:pt x="3005074" y="1229867"/>
                  </a:lnTo>
                  <a:lnTo>
                    <a:pt x="2966847" y="1255521"/>
                  </a:lnTo>
                  <a:lnTo>
                    <a:pt x="2920492" y="1264919"/>
                  </a:lnTo>
                  <a:lnTo>
                    <a:pt x="120015" y="1264919"/>
                  </a:lnTo>
                  <a:lnTo>
                    <a:pt x="73787" y="1255521"/>
                  </a:lnTo>
                  <a:lnTo>
                    <a:pt x="35560" y="1229867"/>
                  </a:lnTo>
                  <a:lnTo>
                    <a:pt x="9525" y="1191132"/>
                  </a:lnTo>
                  <a:lnTo>
                    <a:pt x="0" y="1144904"/>
                  </a:lnTo>
                  <a:lnTo>
                    <a:pt x="0" y="120014"/>
                  </a:lnTo>
                  <a:lnTo>
                    <a:pt x="9525" y="73786"/>
                  </a:lnTo>
                  <a:lnTo>
                    <a:pt x="35560" y="35559"/>
                  </a:lnTo>
                  <a:lnTo>
                    <a:pt x="73787" y="9525"/>
                  </a:lnTo>
                  <a:lnTo>
                    <a:pt x="120015" y="0"/>
                  </a:lnTo>
                  <a:close/>
                </a:path>
              </a:pathLst>
            </a:custGeom>
            <a:ln w="28575">
              <a:solidFill>
                <a:srgbClr val="006FA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075676" y="1790700"/>
              <a:ext cx="2822448" cy="2590800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8061325" y="1776348"/>
              <a:ext cx="2851150" cy="2619375"/>
            </a:xfrm>
            <a:custGeom>
              <a:avLst/>
              <a:gdLst/>
              <a:ahLst/>
              <a:cxnLst/>
              <a:rect l="l" t="t" r="r" b="b"/>
              <a:pathLst>
                <a:path w="2851150" h="2619375">
                  <a:moveTo>
                    <a:pt x="236347" y="0"/>
                  </a:moveTo>
                  <a:lnTo>
                    <a:pt x="2614929" y="0"/>
                  </a:lnTo>
                  <a:lnTo>
                    <a:pt x="2662047" y="4699"/>
                  </a:lnTo>
                  <a:lnTo>
                    <a:pt x="2706370" y="18541"/>
                  </a:lnTo>
                  <a:lnTo>
                    <a:pt x="2746882" y="40512"/>
                  </a:lnTo>
                  <a:lnTo>
                    <a:pt x="2782061" y="69723"/>
                  </a:lnTo>
                  <a:lnTo>
                    <a:pt x="2810764" y="104775"/>
                  </a:lnTo>
                  <a:lnTo>
                    <a:pt x="2832607" y="144906"/>
                  </a:lnTo>
                  <a:lnTo>
                    <a:pt x="2846578" y="189229"/>
                  </a:lnTo>
                  <a:lnTo>
                    <a:pt x="2851150" y="236347"/>
                  </a:lnTo>
                  <a:lnTo>
                    <a:pt x="2851150" y="2383155"/>
                  </a:lnTo>
                  <a:lnTo>
                    <a:pt x="2846578" y="2430272"/>
                  </a:lnTo>
                  <a:lnTo>
                    <a:pt x="2832734" y="2474595"/>
                  </a:lnTo>
                  <a:lnTo>
                    <a:pt x="2810764" y="2515108"/>
                  </a:lnTo>
                  <a:lnTo>
                    <a:pt x="2781934" y="2550160"/>
                  </a:lnTo>
                  <a:lnTo>
                    <a:pt x="2746882" y="2578989"/>
                  </a:lnTo>
                  <a:lnTo>
                    <a:pt x="2706370" y="2600960"/>
                  </a:lnTo>
                  <a:lnTo>
                    <a:pt x="2662047" y="2614803"/>
                  </a:lnTo>
                  <a:lnTo>
                    <a:pt x="2614929" y="2619375"/>
                  </a:lnTo>
                  <a:lnTo>
                    <a:pt x="236347" y="2619375"/>
                  </a:lnTo>
                  <a:lnTo>
                    <a:pt x="189229" y="2614803"/>
                  </a:lnTo>
                  <a:lnTo>
                    <a:pt x="144906" y="2600833"/>
                  </a:lnTo>
                  <a:lnTo>
                    <a:pt x="104775" y="2578989"/>
                  </a:lnTo>
                  <a:lnTo>
                    <a:pt x="69723" y="2550287"/>
                  </a:lnTo>
                  <a:lnTo>
                    <a:pt x="40513" y="2515108"/>
                  </a:lnTo>
                  <a:lnTo>
                    <a:pt x="18542" y="2474595"/>
                  </a:lnTo>
                  <a:lnTo>
                    <a:pt x="4699" y="2430272"/>
                  </a:lnTo>
                  <a:lnTo>
                    <a:pt x="0" y="2383155"/>
                  </a:lnTo>
                  <a:lnTo>
                    <a:pt x="0" y="236347"/>
                  </a:lnTo>
                  <a:lnTo>
                    <a:pt x="4699" y="189229"/>
                  </a:lnTo>
                  <a:lnTo>
                    <a:pt x="18542" y="144906"/>
                  </a:lnTo>
                  <a:lnTo>
                    <a:pt x="40640" y="104648"/>
                  </a:lnTo>
                  <a:lnTo>
                    <a:pt x="69723" y="69723"/>
                  </a:lnTo>
                  <a:lnTo>
                    <a:pt x="104648" y="40639"/>
                  </a:lnTo>
                  <a:lnTo>
                    <a:pt x="144906" y="18541"/>
                  </a:lnTo>
                  <a:lnTo>
                    <a:pt x="189229" y="4699"/>
                  </a:lnTo>
                  <a:lnTo>
                    <a:pt x="236347" y="0"/>
                  </a:lnTo>
                  <a:close/>
                </a:path>
              </a:pathLst>
            </a:custGeom>
            <a:ln w="28575">
              <a:solidFill>
                <a:srgbClr val="006FA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981188" y="4585716"/>
              <a:ext cx="3011423" cy="1973579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7966837" y="4571365"/>
              <a:ext cx="3040380" cy="2002789"/>
            </a:xfrm>
            <a:custGeom>
              <a:avLst/>
              <a:gdLst/>
              <a:ahLst/>
              <a:cxnLst/>
              <a:rect l="l" t="t" r="r" b="b"/>
              <a:pathLst>
                <a:path w="3040379" h="2002790">
                  <a:moveTo>
                    <a:pt x="183515" y="0"/>
                  </a:moveTo>
                  <a:lnTo>
                    <a:pt x="2857119" y="0"/>
                  </a:lnTo>
                  <a:lnTo>
                    <a:pt x="2893441" y="3810"/>
                  </a:lnTo>
                  <a:lnTo>
                    <a:pt x="2959227" y="31368"/>
                  </a:lnTo>
                  <a:lnTo>
                    <a:pt x="3008757" y="81407"/>
                  </a:lnTo>
                  <a:lnTo>
                    <a:pt x="3036316" y="147193"/>
                  </a:lnTo>
                  <a:lnTo>
                    <a:pt x="3040126" y="183515"/>
                  </a:lnTo>
                  <a:lnTo>
                    <a:pt x="3040126" y="1819287"/>
                  </a:lnTo>
                  <a:lnTo>
                    <a:pt x="3025521" y="1889975"/>
                  </a:lnTo>
                  <a:lnTo>
                    <a:pt x="2986405" y="1948548"/>
                  </a:lnTo>
                  <a:lnTo>
                    <a:pt x="2927858" y="1987753"/>
                  </a:lnTo>
                  <a:lnTo>
                    <a:pt x="2857119" y="2002294"/>
                  </a:lnTo>
                  <a:lnTo>
                    <a:pt x="183515" y="2002294"/>
                  </a:lnTo>
                  <a:lnTo>
                    <a:pt x="112776" y="1987753"/>
                  </a:lnTo>
                  <a:lnTo>
                    <a:pt x="54229" y="1948599"/>
                  </a:lnTo>
                  <a:lnTo>
                    <a:pt x="14605" y="1889975"/>
                  </a:lnTo>
                  <a:lnTo>
                    <a:pt x="0" y="1819287"/>
                  </a:lnTo>
                  <a:lnTo>
                    <a:pt x="0" y="183515"/>
                  </a:lnTo>
                  <a:lnTo>
                    <a:pt x="14605" y="112776"/>
                  </a:lnTo>
                  <a:lnTo>
                    <a:pt x="54229" y="54229"/>
                  </a:lnTo>
                  <a:lnTo>
                    <a:pt x="112776" y="14605"/>
                  </a:lnTo>
                  <a:lnTo>
                    <a:pt x="183515" y="0"/>
                  </a:lnTo>
                  <a:close/>
                </a:path>
              </a:pathLst>
            </a:custGeom>
            <a:ln w="28575">
              <a:solidFill>
                <a:srgbClr val="006FA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7824216" y="188976"/>
              <a:ext cx="315595" cy="318770"/>
            </a:xfrm>
            <a:custGeom>
              <a:avLst/>
              <a:gdLst/>
              <a:ahLst/>
              <a:cxnLst/>
              <a:rect l="l" t="t" r="r" b="b"/>
              <a:pathLst>
                <a:path w="315595" h="318770">
                  <a:moveTo>
                    <a:pt x="157733" y="0"/>
                  </a:moveTo>
                  <a:lnTo>
                    <a:pt x="107874" y="8113"/>
                  </a:lnTo>
                  <a:lnTo>
                    <a:pt x="64574" y="30711"/>
                  </a:lnTo>
                  <a:lnTo>
                    <a:pt x="30431" y="65178"/>
                  </a:lnTo>
                  <a:lnTo>
                    <a:pt x="8040" y="108898"/>
                  </a:lnTo>
                  <a:lnTo>
                    <a:pt x="0" y="159257"/>
                  </a:lnTo>
                  <a:lnTo>
                    <a:pt x="8040" y="209617"/>
                  </a:lnTo>
                  <a:lnTo>
                    <a:pt x="30431" y="253337"/>
                  </a:lnTo>
                  <a:lnTo>
                    <a:pt x="64574" y="287804"/>
                  </a:lnTo>
                  <a:lnTo>
                    <a:pt x="107874" y="310402"/>
                  </a:lnTo>
                  <a:lnTo>
                    <a:pt x="157733" y="318515"/>
                  </a:lnTo>
                  <a:lnTo>
                    <a:pt x="207593" y="310402"/>
                  </a:lnTo>
                  <a:lnTo>
                    <a:pt x="250893" y="287804"/>
                  </a:lnTo>
                  <a:lnTo>
                    <a:pt x="285036" y="253337"/>
                  </a:lnTo>
                  <a:lnTo>
                    <a:pt x="307427" y="209617"/>
                  </a:lnTo>
                  <a:lnTo>
                    <a:pt x="315467" y="159257"/>
                  </a:lnTo>
                  <a:lnTo>
                    <a:pt x="307427" y="108898"/>
                  </a:lnTo>
                  <a:lnTo>
                    <a:pt x="285036" y="65178"/>
                  </a:lnTo>
                  <a:lnTo>
                    <a:pt x="250893" y="30711"/>
                  </a:lnTo>
                  <a:lnTo>
                    <a:pt x="207593" y="8113"/>
                  </a:lnTo>
                  <a:lnTo>
                    <a:pt x="157733" y="0"/>
                  </a:lnTo>
                  <a:close/>
                </a:path>
              </a:pathLst>
            </a:custGeom>
            <a:solidFill>
              <a:srgbClr val="006F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7927593" y="243585"/>
            <a:ext cx="11176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1</a:t>
            </a:r>
            <a:endParaRPr sz="1200">
              <a:latin typeface="Microsoft Sans Serif"/>
              <a:cs typeface="Microsoft Sans Serif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7918704" y="1621536"/>
            <a:ext cx="315595" cy="318770"/>
          </a:xfrm>
          <a:custGeom>
            <a:avLst/>
            <a:gdLst/>
            <a:ahLst/>
            <a:cxnLst/>
            <a:rect l="l" t="t" r="r" b="b"/>
            <a:pathLst>
              <a:path w="315595" h="318769">
                <a:moveTo>
                  <a:pt x="157734" y="0"/>
                </a:moveTo>
                <a:lnTo>
                  <a:pt x="107874" y="8113"/>
                </a:lnTo>
                <a:lnTo>
                  <a:pt x="64574" y="30711"/>
                </a:lnTo>
                <a:lnTo>
                  <a:pt x="30431" y="65178"/>
                </a:lnTo>
                <a:lnTo>
                  <a:pt x="8040" y="108898"/>
                </a:lnTo>
                <a:lnTo>
                  <a:pt x="0" y="159258"/>
                </a:lnTo>
                <a:lnTo>
                  <a:pt x="8040" y="209617"/>
                </a:lnTo>
                <a:lnTo>
                  <a:pt x="30431" y="253337"/>
                </a:lnTo>
                <a:lnTo>
                  <a:pt x="64574" y="287804"/>
                </a:lnTo>
                <a:lnTo>
                  <a:pt x="107874" y="310402"/>
                </a:lnTo>
                <a:lnTo>
                  <a:pt x="157734" y="318515"/>
                </a:lnTo>
                <a:lnTo>
                  <a:pt x="207593" y="310402"/>
                </a:lnTo>
                <a:lnTo>
                  <a:pt x="250893" y="287804"/>
                </a:lnTo>
                <a:lnTo>
                  <a:pt x="285036" y="253337"/>
                </a:lnTo>
                <a:lnTo>
                  <a:pt x="307427" y="209617"/>
                </a:lnTo>
                <a:lnTo>
                  <a:pt x="315468" y="159258"/>
                </a:lnTo>
                <a:lnTo>
                  <a:pt x="307427" y="108898"/>
                </a:lnTo>
                <a:lnTo>
                  <a:pt x="285036" y="65178"/>
                </a:lnTo>
                <a:lnTo>
                  <a:pt x="250893" y="30711"/>
                </a:lnTo>
                <a:lnTo>
                  <a:pt x="207593" y="8113"/>
                </a:lnTo>
                <a:lnTo>
                  <a:pt x="157734" y="0"/>
                </a:lnTo>
                <a:close/>
              </a:path>
            </a:pathLst>
          </a:custGeom>
          <a:solidFill>
            <a:srgbClr val="006FA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8021828" y="1677415"/>
            <a:ext cx="11176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2</a:t>
            </a:r>
            <a:endParaRPr sz="1200">
              <a:latin typeface="Microsoft Sans Serif"/>
              <a:cs typeface="Microsoft Sans Serif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7824216" y="4431791"/>
            <a:ext cx="315595" cy="318770"/>
          </a:xfrm>
          <a:custGeom>
            <a:avLst/>
            <a:gdLst/>
            <a:ahLst/>
            <a:cxnLst/>
            <a:rect l="l" t="t" r="r" b="b"/>
            <a:pathLst>
              <a:path w="315595" h="318770">
                <a:moveTo>
                  <a:pt x="157733" y="0"/>
                </a:moveTo>
                <a:lnTo>
                  <a:pt x="107874" y="8113"/>
                </a:lnTo>
                <a:lnTo>
                  <a:pt x="64574" y="30711"/>
                </a:lnTo>
                <a:lnTo>
                  <a:pt x="30431" y="65178"/>
                </a:lnTo>
                <a:lnTo>
                  <a:pt x="8040" y="108898"/>
                </a:lnTo>
                <a:lnTo>
                  <a:pt x="0" y="159257"/>
                </a:lnTo>
                <a:lnTo>
                  <a:pt x="8040" y="209617"/>
                </a:lnTo>
                <a:lnTo>
                  <a:pt x="30431" y="253337"/>
                </a:lnTo>
                <a:lnTo>
                  <a:pt x="64574" y="287804"/>
                </a:lnTo>
                <a:lnTo>
                  <a:pt x="107874" y="310402"/>
                </a:lnTo>
                <a:lnTo>
                  <a:pt x="157733" y="318515"/>
                </a:lnTo>
                <a:lnTo>
                  <a:pt x="207593" y="310402"/>
                </a:lnTo>
                <a:lnTo>
                  <a:pt x="250893" y="287804"/>
                </a:lnTo>
                <a:lnTo>
                  <a:pt x="285036" y="253337"/>
                </a:lnTo>
                <a:lnTo>
                  <a:pt x="307427" y="209617"/>
                </a:lnTo>
                <a:lnTo>
                  <a:pt x="315467" y="159257"/>
                </a:lnTo>
                <a:lnTo>
                  <a:pt x="307427" y="108898"/>
                </a:lnTo>
                <a:lnTo>
                  <a:pt x="285036" y="65178"/>
                </a:lnTo>
                <a:lnTo>
                  <a:pt x="250893" y="30711"/>
                </a:lnTo>
                <a:lnTo>
                  <a:pt x="207593" y="8113"/>
                </a:lnTo>
                <a:lnTo>
                  <a:pt x="157733" y="0"/>
                </a:lnTo>
                <a:close/>
              </a:path>
            </a:pathLst>
          </a:custGeom>
          <a:solidFill>
            <a:srgbClr val="006FA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7927593" y="4488307"/>
            <a:ext cx="11176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3</a:t>
            </a:r>
            <a:endParaRPr sz="12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382797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400" dirty="0"/>
              <a:t>DATA</a:t>
            </a:r>
            <a:r>
              <a:rPr sz="2400" spc="-114" dirty="0"/>
              <a:t> </a:t>
            </a:r>
            <a:r>
              <a:rPr sz="2400" spc="-10" dirty="0"/>
              <a:t>MANIPULATION/WRANGLING</a:t>
            </a:r>
            <a:r>
              <a:rPr sz="2400" spc="-120" dirty="0"/>
              <a:t> </a:t>
            </a:r>
            <a:r>
              <a:rPr sz="2400" spc="530" dirty="0"/>
              <a:t>–</a:t>
            </a:r>
            <a:r>
              <a:rPr sz="2400" spc="-95" dirty="0"/>
              <a:t> </a:t>
            </a:r>
            <a:r>
              <a:rPr sz="2400" spc="-25" dirty="0">
                <a:solidFill>
                  <a:srgbClr val="12ABDB"/>
                </a:solidFill>
              </a:rPr>
              <a:t>PANDAS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92074" y="1358435"/>
            <a:ext cx="4713605" cy="62738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90500">
              <a:lnSpc>
                <a:spcPct val="100000"/>
              </a:lnSpc>
              <a:spcBef>
                <a:spcPts val="700"/>
              </a:spcBef>
            </a:pPr>
            <a:r>
              <a:rPr sz="16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Context:</a:t>
            </a:r>
            <a:endParaRPr sz="1600" dirty="0">
              <a:latin typeface="Microsoft Sans Serif"/>
              <a:cs typeface="Microsoft Sans Serif"/>
            </a:endParaRPr>
          </a:p>
          <a:p>
            <a:pPr marL="354965" indent="-342265">
              <a:lnSpc>
                <a:spcPct val="100000"/>
              </a:lnSpc>
              <a:spcBef>
                <a:spcPts val="535"/>
              </a:spcBef>
              <a:buFont typeface="Arial MT"/>
              <a:buChar char="•"/>
              <a:tabLst>
                <a:tab pos="354965" algn="l"/>
              </a:tabLst>
            </a:pPr>
            <a:r>
              <a:rPr sz="140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14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FFFFFF"/>
                </a:solidFill>
                <a:latin typeface="Microsoft Sans Serif"/>
                <a:cs typeface="Microsoft Sans Serif"/>
              </a:rPr>
              <a:t>landing outcome</a:t>
            </a:r>
            <a:r>
              <a:rPr sz="14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is</a:t>
            </a:r>
            <a:r>
              <a:rPr sz="14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FFFFFF"/>
                </a:solidFill>
                <a:latin typeface="Microsoft Sans Serif"/>
                <a:cs typeface="Microsoft Sans Serif"/>
              </a:rPr>
              <a:t>shown</a:t>
            </a:r>
            <a:r>
              <a:rPr sz="14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sz="14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1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60AEEE"/>
                </a:solidFill>
                <a:latin typeface="Consolas"/>
                <a:cs typeface="Consolas"/>
              </a:rPr>
              <a:t>Outcome</a:t>
            </a:r>
            <a:r>
              <a:rPr sz="1400" spc="-305" dirty="0">
                <a:solidFill>
                  <a:srgbClr val="60AEEE"/>
                </a:solidFill>
                <a:latin typeface="Consolas"/>
                <a:cs typeface="Consolas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column:</a:t>
            </a:r>
            <a:endParaRPr sz="1400" dirty="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70382" y="1960356"/>
            <a:ext cx="7059930" cy="1840230"/>
          </a:xfrm>
          <a:prstGeom prst="rect">
            <a:avLst/>
          </a:prstGeom>
        </p:spPr>
        <p:txBody>
          <a:bodyPr vert="horz" wrap="square" lIns="0" tIns="8953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705"/>
              </a:spcBef>
              <a:buClr>
                <a:srgbClr val="006FAC"/>
              </a:buClr>
              <a:buFont typeface="Wingdings"/>
              <a:buChar char=""/>
              <a:tabLst>
                <a:tab pos="355600" algn="l"/>
              </a:tabLst>
            </a:pPr>
            <a:r>
              <a:rPr sz="1200" dirty="0">
                <a:solidFill>
                  <a:srgbClr val="60AEEE"/>
                </a:solidFill>
                <a:latin typeface="Consolas"/>
                <a:cs typeface="Consolas"/>
              </a:rPr>
              <a:t>True</a:t>
            </a:r>
            <a:r>
              <a:rPr sz="1200" spc="75" dirty="0">
                <a:solidFill>
                  <a:srgbClr val="60AEEE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60AEEE"/>
                </a:solidFill>
                <a:latin typeface="Consolas"/>
                <a:cs typeface="Consolas"/>
              </a:rPr>
              <a:t>Ocean</a:t>
            </a:r>
            <a:r>
              <a:rPr sz="1200" spc="75" dirty="0">
                <a:solidFill>
                  <a:srgbClr val="60AEEE"/>
                </a:solidFill>
                <a:latin typeface="Consolas"/>
                <a:cs typeface="Consolas"/>
              </a:rPr>
              <a:t> </a:t>
            </a:r>
            <a:r>
              <a:rPr sz="1200" spc="245" dirty="0">
                <a:solidFill>
                  <a:srgbClr val="FFFFFF"/>
                </a:solidFill>
                <a:latin typeface="Microsoft Sans Serif"/>
                <a:cs typeface="Microsoft Sans Serif"/>
              </a:rPr>
              <a:t>–</a:t>
            </a:r>
            <a:r>
              <a:rPr sz="1200" spc="3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12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mission</a:t>
            </a:r>
            <a:r>
              <a:rPr sz="12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outcome</a:t>
            </a:r>
            <a:r>
              <a:rPr sz="12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was</a:t>
            </a:r>
            <a:r>
              <a:rPr sz="12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successfully</a:t>
            </a:r>
            <a:r>
              <a:rPr sz="1200" spc="28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landed</a:t>
            </a:r>
            <a:r>
              <a:rPr sz="12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12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12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specific</a:t>
            </a:r>
            <a:r>
              <a:rPr sz="12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region</a:t>
            </a:r>
            <a:r>
              <a:rPr sz="12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12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12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ocean</a:t>
            </a:r>
            <a:endParaRPr sz="1200" dirty="0">
              <a:latin typeface="Microsoft Sans Serif"/>
              <a:cs typeface="Microsoft Sans Serif"/>
            </a:endParaRPr>
          </a:p>
          <a:p>
            <a:pPr marL="355600" indent="-342900">
              <a:lnSpc>
                <a:spcPct val="100000"/>
              </a:lnSpc>
              <a:spcBef>
                <a:spcPts val="605"/>
              </a:spcBef>
              <a:buClr>
                <a:srgbClr val="006FAC"/>
              </a:buClr>
              <a:buFont typeface="Wingdings"/>
              <a:buChar char=""/>
              <a:tabLst>
                <a:tab pos="355600" algn="l"/>
              </a:tabLst>
            </a:pPr>
            <a:r>
              <a:rPr sz="1200" dirty="0">
                <a:solidFill>
                  <a:srgbClr val="60AEEE"/>
                </a:solidFill>
                <a:latin typeface="Consolas"/>
                <a:cs typeface="Consolas"/>
              </a:rPr>
              <a:t>False</a:t>
            </a:r>
            <a:r>
              <a:rPr sz="1200" spc="80" dirty="0">
                <a:solidFill>
                  <a:srgbClr val="60AEEE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60AEEE"/>
                </a:solidFill>
                <a:latin typeface="Consolas"/>
                <a:cs typeface="Consolas"/>
              </a:rPr>
              <a:t>Ocean</a:t>
            </a:r>
            <a:r>
              <a:rPr sz="1200" spc="80" dirty="0">
                <a:solidFill>
                  <a:srgbClr val="60AEEE"/>
                </a:solidFill>
                <a:latin typeface="Consolas"/>
                <a:cs typeface="Consolas"/>
              </a:rPr>
              <a:t> </a:t>
            </a:r>
            <a:r>
              <a:rPr sz="1200" spc="245" dirty="0">
                <a:solidFill>
                  <a:srgbClr val="FFFFFF"/>
                </a:solidFill>
                <a:latin typeface="Microsoft Sans Serif"/>
                <a:cs typeface="Microsoft Sans Serif"/>
              </a:rPr>
              <a:t>–</a:t>
            </a:r>
            <a:r>
              <a:rPr sz="12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12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mission</a:t>
            </a:r>
            <a:r>
              <a:rPr sz="12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outcome</a:t>
            </a:r>
            <a:r>
              <a:rPr sz="12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was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unsuccessfully</a:t>
            </a:r>
            <a:r>
              <a:rPr sz="12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landed</a:t>
            </a:r>
            <a:r>
              <a:rPr sz="12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12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12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specific</a:t>
            </a:r>
            <a:r>
              <a:rPr sz="12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region</a:t>
            </a:r>
            <a:r>
              <a:rPr sz="12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12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12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ocean.</a:t>
            </a:r>
            <a:endParaRPr sz="1200" dirty="0">
              <a:latin typeface="Microsoft Sans Serif"/>
              <a:cs typeface="Microsoft Sans Serif"/>
            </a:endParaRPr>
          </a:p>
          <a:p>
            <a:pPr marL="355600" indent="-342900">
              <a:lnSpc>
                <a:spcPct val="100000"/>
              </a:lnSpc>
              <a:spcBef>
                <a:spcPts val="600"/>
              </a:spcBef>
              <a:buClr>
                <a:srgbClr val="006FAC"/>
              </a:buClr>
              <a:buFont typeface="Wingdings"/>
              <a:buChar char=""/>
              <a:tabLst>
                <a:tab pos="355600" algn="l"/>
              </a:tabLst>
            </a:pPr>
            <a:r>
              <a:rPr sz="1200" dirty="0">
                <a:solidFill>
                  <a:srgbClr val="60AEEE"/>
                </a:solidFill>
                <a:latin typeface="Consolas"/>
                <a:cs typeface="Consolas"/>
              </a:rPr>
              <a:t>True</a:t>
            </a:r>
            <a:r>
              <a:rPr sz="1200" spc="75" dirty="0">
                <a:solidFill>
                  <a:srgbClr val="60AEEE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60AEEE"/>
                </a:solidFill>
                <a:latin typeface="Consolas"/>
                <a:cs typeface="Consolas"/>
              </a:rPr>
              <a:t>RTLS</a:t>
            </a:r>
            <a:r>
              <a:rPr sz="1200" spc="75" dirty="0">
                <a:solidFill>
                  <a:srgbClr val="60AEEE"/>
                </a:solidFill>
                <a:latin typeface="Consolas"/>
                <a:cs typeface="Consolas"/>
              </a:rPr>
              <a:t> </a:t>
            </a:r>
            <a:r>
              <a:rPr sz="1200" spc="245" dirty="0">
                <a:solidFill>
                  <a:srgbClr val="FFFFFF"/>
                </a:solidFill>
                <a:latin typeface="Microsoft Sans Serif"/>
                <a:cs typeface="Microsoft Sans Serif"/>
              </a:rPr>
              <a:t>–</a:t>
            </a:r>
            <a:r>
              <a:rPr sz="1200" spc="29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12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mission</a:t>
            </a:r>
            <a:r>
              <a:rPr sz="12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outcome</a:t>
            </a:r>
            <a:r>
              <a:rPr sz="12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was</a:t>
            </a:r>
            <a:r>
              <a:rPr sz="12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successfully</a:t>
            </a:r>
            <a:r>
              <a:rPr sz="1200" spc="28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landed</a:t>
            </a:r>
            <a:r>
              <a:rPr sz="12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12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12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ground</a:t>
            </a:r>
            <a:r>
              <a:rPr sz="12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pad</a:t>
            </a:r>
            <a:endParaRPr sz="1200" dirty="0">
              <a:latin typeface="Microsoft Sans Serif"/>
              <a:cs typeface="Microsoft Sans Serif"/>
            </a:endParaRPr>
          </a:p>
          <a:p>
            <a:pPr marL="355600" indent="-342900">
              <a:lnSpc>
                <a:spcPct val="100000"/>
              </a:lnSpc>
              <a:spcBef>
                <a:spcPts val="600"/>
              </a:spcBef>
              <a:buClr>
                <a:srgbClr val="006FAC"/>
              </a:buClr>
              <a:buFont typeface="Wingdings"/>
              <a:buChar char=""/>
              <a:tabLst>
                <a:tab pos="355600" algn="l"/>
              </a:tabLst>
            </a:pPr>
            <a:r>
              <a:rPr sz="1200" dirty="0">
                <a:solidFill>
                  <a:srgbClr val="60AEEE"/>
                </a:solidFill>
                <a:latin typeface="Consolas"/>
                <a:cs typeface="Consolas"/>
              </a:rPr>
              <a:t>False</a:t>
            </a:r>
            <a:r>
              <a:rPr sz="1200" spc="85" dirty="0">
                <a:solidFill>
                  <a:srgbClr val="60AEEE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60AEEE"/>
                </a:solidFill>
                <a:latin typeface="Consolas"/>
                <a:cs typeface="Consolas"/>
              </a:rPr>
              <a:t>RTLS</a:t>
            </a:r>
            <a:r>
              <a:rPr sz="1200" spc="85" dirty="0">
                <a:solidFill>
                  <a:srgbClr val="60AEEE"/>
                </a:solidFill>
                <a:latin typeface="Consolas"/>
                <a:cs typeface="Consolas"/>
              </a:rPr>
              <a:t> </a:t>
            </a:r>
            <a:r>
              <a:rPr sz="1200" spc="245" dirty="0">
                <a:solidFill>
                  <a:srgbClr val="FFFFFF"/>
                </a:solidFill>
                <a:latin typeface="Microsoft Sans Serif"/>
                <a:cs typeface="Microsoft Sans Serif"/>
              </a:rPr>
              <a:t>–</a:t>
            </a:r>
            <a:r>
              <a:rPr sz="12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12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mission</a:t>
            </a:r>
            <a:r>
              <a:rPr sz="12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outcome</a:t>
            </a:r>
            <a:r>
              <a:rPr sz="12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was</a:t>
            </a:r>
            <a:r>
              <a:rPr sz="12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unsuccessfully</a:t>
            </a:r>
            <a:r>
              <a:rPr sz="12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landed</a:t>
            </a:r>
            <a:r>
              <a:rPr sz="12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12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12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ground</a:t>
            </a:r>
            <a:r>
              <a:rPr sz="12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pad.</a:t>
            </a:r>
            <a:endParaRPr sz="1200" dirty="0">
              <a:latin typeface="Microsoft Sans Serif"/>
              <a:cs typeface="Microsoft Sans Serif"/>
            </a:endParaRPr>
          </a:p>
          <a:p>
            <a:pPr marL="355600" indent="-342900">
              <a:lnSpc>
                <a:spcPct val="100000"/>
              </a:lnSpc>
              <a:spcBef>
                <a:spcPts val="600"/>
              </a:spcBef>
              <a:buClr>
                <a:srgbClr val="006FAC"/>
              </a:buClr>
              <a:buFont typeface="Wingdings"/>
              <a:buChar char=""/>
              <a:tabLst>
                <a:tab pos="355600" algn="l"/>
              </a:tabLst>
            </a:pPr>
            <a:r>
              <a:rPr sz="1200" dirty="0">
                <a:solidFill>
                  <a:srgbClr val="60AEEE"/>
                </a:solidFill>
                <a:latin typeface="Consolas"/>
                <a:cs typeface="Consolas"/>
              </a:rPr>
              <a:t>True</a:t>
            </a:r>
            <a:r>
              <a:rPr sz="1200" spc="75" dirty="0">
                <a:solidFill>
                  <a:srgbClr val="60AEEE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60AEEE"/>
                </a:solidFill>
                <a:latin typeface="Consolas"/>
                <a:cs typeface="Consolas"/>
              </a:rPr>
              <a:t>ASDS</a:t>
            </a:r>
            <a:r>
              <a:rPr sz="1200" spc="75" dirty="0">
                <a:solidFill>
                  <a:srgbClr val="60AEEE"/>
                </a:solidFill>
                <a:latin typeface="Consolas"/>
                <a:cs typeface="Consolas"/>
              </a:rPr>
              <a:t> </a:t>
            </a:r>
            <a:r>
              <a:rPr sz="1200" spc="245" dirty="0">
                <a:solidFill>
                  <a:srgbClr val="FFFFFF"/>
                </a:solidFill>
                <a:latin typeface="Microsoft Sans Serif"/>
                <a:cs typeface="Microsoft Sans Serif"/>
              </a:rPr>
              <a:t>–</a:t>
            </a:r>
            <a:r>
              <a:rPr sz="12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12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mission</a:t>
            </a:r>
            <a:r>
              <a:rPr sz="12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outcome</a:t>
            </a:r>
            <a:r>
              <a:rPr sz="12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was</a:t>
            </a:r>
            <a:r>
              <a:rPr sz="12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successfully</a:t>
            </a:r>
            <a:r>
              <a:rPr sz="1200" spc="28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landed</a:t>
            </a:r>
            <a:r>
              <a:rPr sz="12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12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12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drone</a:t>
            </a:r>
            <a:r>
              <a:rPr sz="12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ship</a:t>
            </a:r>
            <a:endParaRPr sz="1200" dirty="0">
              <a:latin typeface="Microsoft Sans Serif"/>
              <a:cs typeface="Microsoft Sans Serif"/>
            </a:endParaRPr>
          </a:p>
          <a:p>
            <a:pPr marL="355600" indent="-342900">
              <a:lnSpc>
                <a:spcPct val="100000"/>
              </a:lnSpc>
              <a:spcBef>
                <a:spcPts val="600"/>
              </a:spcBef>
              <a:buClr>
                <a:srgbClr val="006FAC"/>
              </a:buClr>
              <a:buFont typeface="Wingdings"/>
              <a:buChar char=""/>
              <a:tabLst>
                <a:tab pos="355600" algn="l"/>
              </a:tabLst>
            </a:pPr>
            <a:r>
              <a:rPr sz="1200" dirty="0">
                <a:solidFill>
                  <a:srgbClr val="60AEEE"/>
                </a:solidFill>
                <a:latin typeface="Consolas"/>
                <a:cs typeface="Consolas"/>
              </a:rPr>
              <a:t>False</a:t>
            </a:r>
            <a:r>
              <a:rPr sz="1200" spc="95" dirty="0">
                <a:solidFill>
                  <a:srgbClr val="60AEEE"/>
                </a:solidFill>
                <a:latin typeface="Consolas"/>
                <a:cs typeface="Consolas"/>
              </a:rPr>
              <a:t> </a:t>
            </a:r>
            <a:r>
              <a:rPr sz="1200" spc="-10" dirty="0">
                <a:solidFill>
                  <a:srgbClr val="60AEEE"/>
                </a:solidFill>
                <a:latin typeface="Consolas"/>
                <a:cs typeface="Consolas"/>
              </a:rPr>
              <a:t>ASDS</a:t>
            </a:r>
            <a:r>
              <a:rPr sz="1200" spc="-335" dirty="0">
                <a:solidFill>
                  <a:srgbClr val="60AEEE"/>
                </a:solidFill>
                <a:latin typeface="Consolas"/>
                <a:cs typeface="Consolas"/>
              </a:rPr>
              <a:t> </a:t>
            </a:r>
            <a:r>
              <a:rPr sz="1200" spc="245" dirty="0">
                <a:solidFill>
                  <a:srgbClr val="FFFFFF"/>
                </a:solidFill>
                <a:latin typeface="Microsoft Sans Serif"/>
                <a:cs typeface="Microsoft Sans Serif"/>
              </a:rPr>
              <a:t>–</a:t>
            </a:r>
            <a:r>
              <a:rPr sz="12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12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mission</a:t>
            </a:r>
            <a:r>
              <a:rPr sz="12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outcome </a:t>
            </a:r>
            <a:r>
              <a:rPr sz="12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was</a:t>
            </a:r>
            <a:r>
              <a:rPr sz="12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unsuccessfully</a:t>
            </a:r>
            <a:r>
              <a:rPr sz="12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landed</a:t>
            </a:r>
            <a:r>
              <a:rPr sz="12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12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drone</a:t>
            </a:r>
            <a:r>
              <a:rPr sz="12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ship.</a:t>
            </a:r>
            <a:endParaRPr sz="1200" dirty="0">
              <a:latin typeface="Microsoft Sans Serif"/>
              <a:cs typeface="Microsoft Sans Serif"/>
            </a:endParaRPr>
          </a:p>
          <a:p>
            <a:pPr marL="355600" indent="-342900">
              <a:lnSpc>
                <a:spcPct val="100000"/>
              </a:lnSpc>
              <a:spcBef>
                <a:spcPts val="600"/>
              </a:spcBef>
              <a:buClr>
                <a:srgbClr val="006FAC"/>
              </a:buClr>
              <a:buFont typeface="Wingdings"/>
              <a:buChar char=""/>
              <a:tabLst>
                <a:tab pos="355600" algn="l"/>
              </a:tabLst>
            </a:pPr>
            <a:r>
              <a:rPr sz="1200" dirty="0">
                <a:solidFill>
                  <a:srgbClr val="60AEEE"/>
                </a:solidFill>
                <a:latin typeface="Consolas"/>
                <a:cs typeface="Consolas"/>
              </a:rPr>
              <a:t>None</a:t>
            </a:r>
            <a:r>
              <a:rPr sz="1200" spc="80" dirty="0">
                <a:solidFill>
                  <a:srgbClr val="60AEEE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60AEEE"/>
                </a:solidFill>
                <a:latin typeface="Consolas"/>
                <a:cs typeface="Consolas"/>
              </a:rPr>
              <a:t>ASDS</a:t>
            </a:r>
            <a:r>
              <a:rPr sz="1200" spc="85" dirty="0">
                <a:solidFill>
                  <a:srgbClr val="60AEEE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12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60AEEE"/>
                </a:solidFill>
                <a:latin typeface="Consolas"/>
                <a:cs typeface="Consolas"/>
              </a:rPr>
              <a:t>None</a:t>
            </a:r>
            <a:r>
              <a:rPr sz="1200" spc="85" dirty="0">
                <a:solidFill>
                  <a:srgbClr val="60AEEE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60AEEE"/>
                </a:solidFill>
                <a:latin typeface="Consolas"/>
                <a:cs typeface="Consolas"/>
              </a:rPr>
              <a:t>None</a:t>
            </a:r>
            <a:r>
              <a:rPr sz="1200" spc="80" dirty="0">
                <a:solidFill>
                  <a:srgbClr val="60AEEE"/>
                </a:solidFill>
                <a:latin typeface="Consolas"/>
                <a:cs typeface="Consolas"/>
              </a:rPr>
              <a:t> </a:t>
            </a:r>
            <a:r>
              <a:rPr sz="1200" spc="245" dirty="0">
                <a:solidFill>
                  <a:srgbClr val="FFFFFF"/>
                </a:solidFill>
                <a:latin typeface="Microsoft Sans Serif"/>
                <a:cs typeface="Microsoft Sans Serif"/>
              </a:rPr>
              <a:t>–</a:t>
            </a:r>
            <a:r>
              <a:rPr sz="12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these</a:t>
            </a:r>
            <a:r>
              <a:rPr sz="12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represent</a:t>
            </a:r>
            <a:r>
              <a:rPr sz="12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12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failure</a:t>
            </a:r>
            <a:r>
              <a:rPr sz="12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12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land.</a:t>
            </a:r>
            <a:endParaRPr sz="1200" dirty="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2074" y="4032647"/>
            <a:ext cx="7419340" cy="1146810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190500">
              <a:lnSpc>
                <a:spcPct val="100000"/>
              </a:lnSpc>
              <a:spcBef>
                <a:spcPts val="770"/>
              </a:spcBef>
            </a:pP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Data</a:t>
            </a:r>
            <a:r>
              <a:rPr sz="16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Wrangling:</a:t>
            </a:r>
            <a:endParaRPr sz="1600">
              <a:latin typeface="Microsoft Sans Serif"/>
              <a:cs typeface="Microsoft Sans Serif"/>
            </a:endParaRPr>
          </a:p>
          <a:p>
            <a:pPr marL="299085" marR="5080" indent="-287020">
              <a:lnSpc>
                <a:spcPct val="100000"/>
              </a:lnSpc>
              <a:spcBef>
                <a:spcPts val="595"/>
              </a:spcBef>
              <a:buFont typeface="Arial MT"/>
              <a:buChar char="•"/>
              <a:tabLst>
                <a:tab pos="299085" algn="l"/>
              </a:tabLst>
            </a:pPr>
            <a:r>
              <a:rPr sz="1400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14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determine</a:t>
            </a:r>
            <a:r>
              <a:rPr sz="14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whether</a:t>
            </a:r>
            <a:r>
              <a:rPr sz="1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-55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14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FFFFFF"/>
                </a:solidFill>
                <a:latin typeface="Microsoft Sans Serif"/>
                <a:cs typeface="Microsoft Sans Serif"/>
              </a:rPr>
              <a:t>booster </a:t>
            </a:r>
            <a:r>
              <a:rPr sz="14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will</a:t>
            </a:r>
            <a:r>
              <a:rPr sz="14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successfully</a:t>
            </a:r>
            <a:r>
              <a:rPr sz="14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FFFFFF"/>
                </a:solidFill>
                <a:latin typeface="Microsoft Sans Serif"/>
                <a:cs typeface="Microsoft Sans Serif"/>
              </a:rPr>
              <a:t>land,</a:t>
            </a:r>
            <a:r>
              <a:rPr sz="14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it</a:t>
            </a:r>
            <a:r>
              <a:rPr sz="14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is</a:t>
            </a:r>
            <a:r>
              <a:rPr sz="14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FFFFFF"/>
                </a:solidFill>
                <a:latin typeface="Microsoft Sans Serif"/>
                <a:cs typeface="Microsoft Sans Serif"/>
              </a:rPr>
              <a:t>best</a:t>
            </a:r>
            <a:r>
              <a:rPr sz="14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1400" dirty="0">
                <a:solidFill>
                  <a:srgbClr val="FFFFFF"/>
                </a:solidFill>
                <a:latin typeface="Microsoft Sans Serif"/>
                <a:cs typeface="Microsoft Sans Serif"/>
              </a:rPr>
              <a:t> have</a:t>
            </a:r>
            <a:r>
              <a:rPr sz="14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14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FFFFFF"/>
                </a:solidFill>
                <a:latin typeface="Microsoft Sans Serif"/>
                <a:cs typeface="Microsoft Sans Serif"/>
              </a:rPr>
              <a:t>binary</a:t>
            </a:r>
            <a:r>
              <a:rPr sz="14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column, </a:t>
            </a:r>
            <a:r>
              <a:rPr sz="14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i.e.,</a:t>
            </a:r>
            <a:r>
              <a:rPr sz="14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FFFFFF"/>
                </a:solidFill>
                <a:latin typeface="Microsoft Sans Serif"/>
                <a:cs typeface="Microsoft Sans Serif"/>
              </a:rPr>
              <a:t>where</a:t>
            </a:r>
            <a:r>
              <a:rPr sz="14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14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FFFFFF"/>
                </a:solidFill>
                <a:latin typeface="Microsoft Sans Serif"/>
                <a:cs typeface="Microsoft Sans Serif"/>
              </a:rPr>
              <a:t>value</a:t>
            </a:r>
            <a:r>
              <a:rPr sz="14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is </a:t>
            </a:r>
            <a:r>
              <a:rPr sz="1400" dirty="0">
                <a:solidFill>
                  <a:srgbClr val="FFFFFF"/>
                </a:solidFill>
                <a:latin typeface="Microsoft Sans Serif"/>
                <a:cs typeface="Microsoft Sans Serif"/>
              </a:rPr>
              <a:t>1</a:t>
            </a:r>
            <a:r>
              <a:rPr sz="14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or</a:t>
            </a:r>
            <a:r>
              <a:rPr sz="14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FFFFFF"/>
                </a:solidFill>
                <a:latin typeface="Microsoft Sans Serif"/>
                <a:cs typeface="Microsoft Sans Serif"/>
              </a:rPr>
              <a:t>0,</a:t>
            </a:r>
            <a:r>
              <a:rPr sz="14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FFFFFF"/>
                </a:solidFill>
                <a:latin typeface="Microsoft Sans Serif"/>
                <a:cs typeface="Microsoft Sans Serif"/>
              </a:rPr>
              <a:t>representing</a:t>
            </a:r>
            <a:r>
              <a:rPr sz="14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14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</a:t>
            </a:r>
            <a:r>
              <a:rPr sz="14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14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14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landing.</a:t>
            </a:r>
            <a:endParaRPr sz="1400">
              <a:latin typeface="Microsoft Sans Serif"/>
              <a:cs typeface="Microsoft Sans Serif"/>
            </a:endParaRPr>
          </a:p>
          <a:p>
            <a:pPr marL="299085" indent="-286385">
              <a:lnSpc>
                <a:spcPct val="100000"/>
              </a:lnSpc>
              <a:spcBef>
                <a:spcPts val="600"/>
              </a:spcBef>
              <a:buFont typeface="Arial MT"/>
              <a:buChar char="•"/>
              <a:tabLst>
                <a:tab pos="299085" algn="l"/>
              </a:tabLst>
            </a:pPr>
            <a:r>
              <a:rPr sz="14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This</a:t>
            </a:r>
            <a:r>
              <a:rPr sz="14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is</a:t>
            </a:r>
            <a:r>
              <a:rPr sz="14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FFFFFF"/>
                </a:solidFill>
                <a:latin typeface="Microsoft Sans Serif"/>
                <a:cs typeface="Microsoft Sans Serif"/>
              </a:rPr>
              <a:t>done</a:t>
            </a:r>
            <a:r>
              <a:rPr sz="1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by: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70382" y="5147361"/>
            <a:ext cx="7071359" cy="125222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297815" indent="-285115">
              <a:lnSpc>
                <a:spcPct val="100000"/>
              </a:lnSpc>
              <a:spcBef>
                <a:spcPts val="700"/>
              </a:spcBef>
              <a:buClr>
                <a:srgbClr val="006FAC"/>
              </a:buClr>
              <a:buAutoNum type="arabicPeriod"/>
              <a:tabLst>
                <a:tab pos="297815" algn="l"/>
              </a:tabLst>
            </a:pP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Defining</a:t>
            </a:r>
            <a:r>
              <a:rPr sz="12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12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set</a:t>
            </a:r>
            <a:r>
              <a:rPr sz="12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12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unsuccessful</a:t>
            </a:r>
            <a:r>
              <a:rPr sz="12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(bad)</a:t>
            </a:r>
            <a:r>
              <a:rPr sz="12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outcomes,</a:t>
            </a:r>
            <a:r>
              <a:rPr sz="12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10" dirty="0">
                <a:solidFill>
                  <a:srgbClr val="60AEEE"/>
                </a:solidFill>
                <a:latin typeface="Consolas"/>
                <a:cs typeface="Consolas"/>
              </a:rPr>
              <a:t>bad_outcome</a:t>
            </a:r>
            <a:endParaRPr sz="1200">
              <a:latin typeface="Consolas"/>
              <a:cs typeface="Consolas"/>
            </a:endParaRPr>
          </a:p>
          <a:p>
            <a:pPr marL="297815" marR="5080" indent="-285750">
              <a:lnSpc>
                <a:spcPct val="100000"/>
              </a:lnSpc>
              <a:spcBef>
                <a:spcPts val="600"/>
              </a:spcBef>
              <a:buClr>
                <a:srgbClr val="006FAC"/>
              </a:buClr>
              <a:buAutoNum type="arabicPeriod"/>
              <a:tabLst>
                <a:tab pos="297815" algn="l"/>
              </a:tabLst>
            </a:pP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Creating</a:t>
            </a:r>
            <a:r>
              <a:rPr sz="12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 list,</a:t>
            </a:r>
            <a:r>
              <a:rPr sz="12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10" dirty="0">
                <a:solidFill>
                  <a:srgbClr val="60AEEE"/>
                </a:solidFill>
                <a:latin typeface="Consolas"/>
                <a:cs typeface="Consolas"/>
              </a:rPr>
              <a:t>landing_class</a:t>
            </a:r>
            <a:r>
              <a:rPr sz="12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,</a:t>
            </a:r>
            <a:r>
              <a:rPr sz="12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where </a:t>
            </a:r>
            <a:r>
              <a:rPr sz="12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12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element</a:t>
            </a:r>
            <a:r>
              <a:rPr sz="12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is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 0</a:t>
            </a:r>
            <a:r>
              <a:rPr sz="12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if</a:t>
            </a:r>
            <a:r>
              <a:rPr sz="12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12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corresponding</a:t>
            </a:r>
            <a:r>
              <a:rPr sz="1200" spc="3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row</a:t>
            </a:r>
            <a:r>
              <a:rPr sz="1200" spc="3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sz="1200" spc="3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60AEEE"/>
                </a:solidFill>
                <a:latin typeface="Consolas"/>
                <a:cs typeface="Consolas"/>
              </a:rPr>
              <a:t>Outcome</a:t>
            </a:r>
            <a:r>
              <a:rPr sz="1200" spc="110" dirty="0">
                <a:solidFill>
                  <a:srgbClr val="60AEEE"/>
                </a:solidFill>
                <a:latin typeface="Consolas"/>
                <a:cs typeface="Consolas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is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in </a:t>
            </a:r>
            <a:r>
              <a:rPr sz="12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12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set</a:t>
            </a:r>
            <a:r>
              <a:rPr sz="12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10" dirty="0">
                <a:solidFill>
                  <a:srgbClr val="60AEEE"/>
                </a:solidFill>
                <a:latin typeface="Consolas"/>
                <a:cs typeface="Consolas"/>
              </a:rPr>
              <a:t>bad_outcome</a:t>
            </a:r>
            <a:r>
              <a:rPr sz="12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,</a:t>
            </a:r>
            <a:r>
              <a:rPr sz="12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otherwise,</a:t>
            </a:r>
            <a:r>
              <a:rPr sz="12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it’s</a:t>
            </a:r>
            <a:r>
              <a:rPr sz="12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1.</a:t>
            </a:r>
            <a:endParaRPr sz="1200">
              <a:latin typeface="Microsoft Sans Serif"/>
              <a:cs typeface="Microsoft Sans Serif"/>
            </a:endParaRPr>
          </a:p>
          <a:p>
            <a:pPr marL="297815" indent="-285115">
              <a:lnSpc>
                <a:spcPct val="100000"/>
              </a:lnSpc>
              <a:spcBef>
                <a:spcPts val="600"/>
              </a:spcBef>
              <a:buClr>
                <a:srgbClr val="006FAC"/>
              </a:buClr>
              <a:buAutoNum type="arabicPeriod"/>
              <a:tabLst>
                <a:tab pos="297815" algn="l"/>
              </a:tabLst>
            </a:pP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Create </a:t>
            </a:r>
            <a:r>
              <a:rPr sz="12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12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10" dirty="0">
                <a:solidFill>
                  <a:srgbClr val="60AEEE"/>
                </a:solidFill>
                <a:latin typeface="Consolas"/>
                <a:cs typeface="Consolas"/>
              </a:rPr>
              <a:t>Class</a:t>
            </a:r>
            <a:r>
              <a:rPr sz="1200" spc="-335" dirty="0">
                <a:solidFill>
                  <a:srgbClr val="60AEEE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column</a:t>
            </a:r>
            <a:r>
              <a:rPr sz="12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that</a:t>
            </a:r>
            <a:r>
              <a:rPr sz="1200" spc="3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contains</a:t>
            </a:r>
            <a:r>
              <a:rPr sz="12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12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values</a:t>
            </a:r>
            <a:r>
              <a:rPr sz="12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from</a:t>
            </a:r>
            <a:r>
              <a:rPr sz="12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12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list</a:t>
            </a:r>
            <a:r>
              <a:rPr sz="12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10" dirty="0">
                <a:solidFill>
                  <a:srgbClr val="60AEEE"/>
                </a:solidFill>
                <a:latin typeface="Consolas"/>
                <a:cs typeface="Consolas"/>
              </a:rPr>
              <a:t>landing_class</a:t>
            </a:r>
            <a:endParaRPr sz="1200">
              <a:latin typeface="Consolas"/>
              <a:cs typeface="Consolas"/>
            </a:endParaRPr>
          </a:p>
          <a:p>
            <a:pPr marL="297815" indent="-285115">
              <a:lnSpc>
                <a:spcPct val="100000"/>
              </a:lnSpc>
              <a:spcBef>
                <a:spcPts val="660"/>
              </a:spcBef>
              <a:buClr>
                <a:srgbClr val="006FAC"/>
              </a:buClr>
              <a:buAutoNum type="arabicPeriod"/>
              <a:tabLst>
                <a:tab pos="297815" algn="l"/>
              </a:tabLst>
            </a:pP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Export </a:t>
            </a:r>
            <a:r>
              <a:rPr sz="12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12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DataFrame</a:t>
            </a:r>
            <a:r>
              <a:rPr sz="12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55" dirty="0">
                <a:solidFill>
                  <a:srgbClr val="FFFFFF"/>
                </a:solidFill>
                <a:latin typeface="Microsoft Sans Serif"/>
                <a:cs typeface="Microsoft Sans Serif"/>
              </a:rPr>
              <a:t>as</a:t>
            </a:r>
            <a:r>
              <a:rPr sz="12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12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.csv</a:t>
            </a:r>
            <a:r>
              <a:rPr sz="12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file.</a:t>
            </a:r>
            <a:endParaRPr sz="1200">
              <a:latin typeface="Microsoft Sans Serif"/>
              <a:cs typeface="Microsoft Sans Serif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7741919" y="1412747"/>
            <a:ext cx="4250690" cy="1005840"/>
            <a:chOff x="7741919" y="1412747"/>
            <a:chExt cx="4250690" cy="1005840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895843" y="1571243"/>
              <a:ext cx="4067555" cy="818388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7881492" y="1556892"/>
              <a:ext cx="4096385" cy="847725"/>
            </a:xfrm>
            <a:custGeom>
              <a:avLst/>
              <a:gdLst/>
              <a:ahLst/>
              <a:cxnLst/>
              <a:rect l="l" t="t" r="r" b="b"/>
              <a:pathLst>
                <a:path w="4096384" h="847725">
                  <a:moveTo>
                    <a:pt x="84200" y="0"/>
                  </a:moveTo>
                  <a:lnTo>
                    <a:pt x="4012437" y="0"/>
                  </a:lnTo>
                  <a:lnTo>
                    <a:pt x="4028821" y="1905"/>
                  </a:lnTo>
                  <a:lnTo>
                    <a:pt x="4072001" y="25400"/>
                  </a:lnTo>
                  <a:lnTo>
                    <a:pt x="4094353" y="67818"/>
                  </a:lnTo>
                  <a:lnTo>
                    <a:pt x="4096257" y="84201"/>
                  </a:lnTo>
                  <a:lnTo>
                    <a:pt x="4096257" y="763270"/>
                  </a:lnTo>
                  <a:lnTo>
                    <a:pt x="4072001" y="822071"/>
                  </a:lnTo>
                  <a:lnTo>
                    <a:pt x="4028821" y="845566"/>
                  </a:lnTo>
                  <a:lnTo>
                    <a:pt x="4012437" y="847344"/>
                  </a:lnTo>
                  <a:lnTo>
                    <a:pt x="84200" y="847344"/>
                  </a:lnTo>
                  <a:lnTo>
                    <a:pt x="37718" y="833120"/>
                  </a:lnTo>
                  <a:lnTo>
                    <a:pt x="6603" y="795274"/>
                  </a:lnTo>
                  <a:lnTo>
                    <a:pt x="0" y="763270"/>
                  </a:lnTo>
                  <a:lnTo>
                    <a:pt x="0" y="84201"/>
                  </a:lnTo>
                  <a:lnTo>
                    <a:pt x="14350" y="37719"/>
                  </a:lnTo>
                  <a:lnTo>
                    <a:pt x="52070" y="6604"/>
                  </a:lnTo>
                  <a:lnTo>
                    <a:pt x="84200" y="0"/>
                  </a:lnTo>
                  <a:close/>
                </a:path>
              </a:pathLst>
            </a:custGeom>
            <a:ln w="28575">
              <a:solidFill>
                <a:srgbClr val="006FA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741919" y="1412747"/>
              <a:ext cx="303530" cy="318770"/>
            </a:xfrm>
            <a:custGeom>
              <a:avLst/>
              <a:gdLst/>
              <a:ahLst/>
              <a:cxnLst/>
              <a:rect l="l" t="t" r="r" b="b"/>
              <a:pathLst>
                <a:path w="303529" h="318769">
                  <a:moveTo>
                    <a:pt x="151637" y="0"/>
                  </a:moveTo>
                  <a:lnTo>
                    <a:pt x="103729" y="8113"/>
                  </a:lnTo>
                  <a:lnTo>
                    <a:pt x="62106" y="30711"/>
                  </a:lnTo>
                  <a:lnTo>
                    <a:pt x="29272" y="65178"/>
                  </a:lnTo>
                  <a:lnTo>
                    <a:pt x="7735" y="108898"/>
                  </a:lnTo>
                  <a:lnTo>
                    <a:pt x="0" y="159257"/>
                  </a:lnTo>
                  <a:lnTo>
                    <a:pt x="7735" y="209617"/>
                  </a:lnTo>
                  <a:lnTo>
                    <a:pt x="29272" y="253337"/>
                  </a:lnTo>
                  <a:lnTo>
                    <a:pt x="62106" y="287804"/>
                  </a:lnTo>
                  <a:lnTo>
                    <a:pt x="103729" y="310402"/>
                  </a:lnTo>
                  <a:lnTo>
                    <a:pt x="151637" y="318515"/>
                  </a:lnTo>
                  <a:lnTo>
                    <a:pt x="199546" y="310402"/>
                  </a:lnTo>
                  <a:lnTo>
                    <a:pt x="241169" y="287804"/>
                  </a:lnTo>
                  <a:lnTo>
                    <a:pt x="274003" y="253337"/>
                  </a:lnTo>
                  <a:lnTo>
                    <a:pt x="295540" y="209617"/>
                  </a:lnTo>
                  <a:lnTo>
                    <a:pt x="303275" y="159257"/>
                  </a:lnTo>
                  <a:lnTo>
                    <a:pt x="295540" y="108898"/>
                  </a:lnTo>
                  <a:lnTo>
                    <a:pt x="274003" y="65178"/>
                  </a:lnTo>
                  <a:lnTo>
                    <a:pt x="241169" y="30711"/>
                  </a:lnTo>
                  <a:lnTo>
                    <a:pt x="199546" y="8113"/>
                  </a:lnTo>
                  <a:lnTo>
                    <a:pt x="151637" y="0"/>
                  </a:lnTo>
                  <a:close/>
                </a:path>
              </a:pathLst>
            </a:custGeom>
            <a:solidFill>
              <a:srgbClr val="006F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" name="object 11"/>
          <p:cNvGrpSpPr/>
          <p:nvPr/>
        </p:nvGrpSpPr>
        <p:grpSpPr>
          <a:xfrm>
            <a:off x="8452104" y="2633472"/>
            <a:ext cx="2833370" cy="2138680"/>
            <a:chOff x="8452104" y="2633472"/>
            <a:chExt cx="2833370" cy="2138680"/>
          </a:xfrm>
        </p:grpSpPr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02980" y="2791968"/>
              <a:ext cx="2653284" cy="1950720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8588629" y="2777617"/>
              <a:ext cx="2682240" cy="1979930"/>
            </a:xfrm>
            <a:custGeom>
              <a:avLst/>
              <a:gdLst/>
              <a:ahLst/>
              <a:cxnLst/>
              <a:rect l="l" t="t" r="r" b="b"/>
              <a:pathLst>
                <a:path w="2682240" h="1979929">
                  <a:moveTo>
                    <a:pt x="181482" y="0"/>
                  </a:moveTo>
                  <a:lnTo>
                    <a:pt x="2500756" y="0"/>
                  </a:lnTo>
                  <a:lnTo>
                    <a:pt x="2536571" y="3810"/>
                  </a:lnTo>
                  <a:lnTo>
                    <a:pt x="2602103" y="30987"/>
                  </a:lnTo>
                  <a:lnTo>
                    <a:pt x="2651125" y="80518"/>
                  </a:lnTo>
                  <a:lnTo>
                    <a:pt x="2678303" y="145669"/>
                  </a:lnTo>
                  <a:lnTo>
                    <a:pt x="2682113" y="181483"/>
                  </a:lnTo>
                  <a:lnTo>
                    <a:pt x="2682113" y="1798320"/>
                  </a:lnTo>
                  <a:lnTo>
                    <a:pt x="2668016" y="1868551"/>
                  </a:lnTo>
                  <a:lnTo>
                    <a:pt x="2628773" y="1926336"/>
                  </a:lnTo>
                  <a:lnTo>
                    <a:pt x="2570988" y="1965579"/>
                  </a:lnTo>
                  <a:lnTo>
                    <a:pt x="2500756" y="1979676"/>
                  </a:lnTo>
                  <a:lnTo>
                    <a:pt x="181482" y="1979676"/>
                  </a:lnTo>
                  <a:lnTo>
                    <a:pt x="111632" y="1965579"/>
                  </a:lnTo>
                  <a:lnTo>
                    <a:pt x="53467" y="1926336"/>
                  </a:lnTo>
                  <a:lnTo>
                    <a:pt x="14224" y="1868551"/>
                  </a:lnTo>
                  <a:lnTo>
                    <a:pt x="0" y="1798320"/>
                  </a:lnTo>
                  <a:lnTo>
                    <a:pt x="0" y="181483"/>
                  </a:lnTo>
                  <a:lnTo>
                    <a:pt x="14224" y="111633"/>
                  </a:lnTo>
                  <a:lnTo>
                    <a:pt x="53467" y="53467"/>
                  </a:lnTo>
                  <a:lnTo>
                    <a:pt x="111632" y="14224"/>
                  </a:lnTo>
                  <a:lnTo>
                    <a:pt x="181482" y="0"/>
                  </a:lnTo>
                  <a:close/>
                </a:path>
              </a:pathLst>
            </a:custGeom>
            <a:ln w="28575">
              <a:solidFill>
                <a:srgbClr val="006FA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8452104" y="2633472"/>
              <a:ext cx="302260" cy="317500"/>
            </a:xfrm>
            <a:custGeom>
              <a:avLst/>
              <a:gdLst/>
              <a:ahLst/>
              <a:cxnLst/>
              <a:rect l="l" t="t" r="r" b="b"/>
              <a:pathLst>
                <a:path w="302259" h="317500">
                  <a:moveTo>
                    <a:pt x="150875" y="0"/>
                  </a:moveTo>
                  <a:lnTo>
                    <a:pt x="103193" y="8083"/>
                  </a:lnTo>
                  <a:lnTo>
                    <a:pt x="61776" y="30589"/>
                  </a:lnTo>
                  <a:lnTo>
                    <a:pt x="29114" y="64904"/>
                  </a:lnTo>
                  <a:lnTo>
                    <a:pt x="7693" y="108411"/>
                  </a:lnTo>
                  <a:lnTo>
                    <a:pt x="0" y="158495"/>
                  </a:lnTo>
                  <a:lnTo>
                    <a:pt x="7693" y="208580"/>
                  </a:lnTo>
                  <a:lnTo>
                    <a:pt x="29114" y="252087"/>
                  </a:lnTo>
                  <a:lnTo>
                    <a:pt x="61776" y="286402"/>
                  </a:lnTo>
                  <a:lnTo>
                    <a:pt x="103193" y="308908"/>
                  </a:lnTo>
                  <a:lnTo>
                    <a:pt x="150875" y="316991"/>
                  </a:lnTo>
                  <a:lnTo>
                    <a:pt x="198558" y="308908"/>
                  </a:lnTo>
                  <a:lnTo>
                    <a:pt x="239975" y="286402"/>
                  </a:lnTo>
                  <a:lnTo>
                    <a:pt x="272637" y="252087"/>
                  </a:lnTo>
                  <a:lnTo>
                    <a:pt x="294058" y="208580"/>
                  </a:lnTo>
                  <a:lnTo>
                    <a:pt x="301751" y="158495"/>
                  </a:lnTo>
                  <a:lnTo>
                    <a:pt x="294058" y="108411"/>
                  </a:lnTo>
                  <a:lnTo>
                    <a:pt x="272637" y="64904"/>
                  </a:lnTo>
                  <a:lnTo>
                    <a:pt x="239975" y="30589"/>
                  </a:lnTo>
                  <a:lnTo>
                    <a:pt x="198558" y="8083"/>
                  </a:lnTo>
                  <a:lnTo>
                    <a:pt x="150875" y="0"/>
                  </a:lnTo>
                  <a:close/>
                </a:path>
              </a:pathLst>
            </a:custGeom>
            <a:solidFill>
              <a:srgbClr val="006F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5" name="object 15"/>
          <p:cNvGrpSpPr/>
          <p:nvPr/>
        </p:nvGrpSpPr>
        <p:grpSpPr>
          <a:xfrm>
            <a:off x="8855964" y="4919471"/>
            <a:ext cx="2002789" cy="440690"/>
            <a:chOff x="8855964" y="4919471"/>
            <a:chExt cx="2002789" cy="440690"/>
          </a:xfrm>
        </p:grpSpPr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29700" y="5143499"/>
              <a:ext cx="1799844" cy="187452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9015349" y="5129148"/>
              <a:ext cx="1828800" cy="216535"/>
            </a:xfrm>
            <a:custGeom>
              <a:avLst/>
              <a:gdLst/>
              <a:ahLst/>
              <a:cxnLst/>
              <a:rect l="l" t="t" r="r" b="b"/>
              <a:pathLst>
                <a:path w="1828800" h="216535">
                  <a:moveTo>
                    <a:pt x="29336" y="0"/>
                  </a:moveTo>
                  <a:lnTo>
                    <a:pt x="1799590" y="0"/>
                  </a:lnTo>
                  <a:lnTo>
                    <a:pt x="1810257" y="2031"/>
                  </a:lnTo>
                  <a:lnTo>
                    <a:pt x="1820036" y="8889"/>
                  </a:lnTo>
                  <a:lnTo>
                    <a:pt x="1826895" y="18668"/>
                  </a:lnTo>
                  <a:lnTo>
                    <a:pt x="1828800" y="29337"/>
                  </a:lnTo>
                  <a:lnTo>
                    <a:pt x="1828800" y="187070"/>
                  </a:lnTo>
                  <a:lnTo>
                    <a:pt x="1826895" y="197738"/>
                  </a:lnTo>
                  <a:lnTo>
                    <a:pt x="1820036" y="207517"/>
                  </a:lnTo>
                  <a:lnTo>
                    <a:pt x="1810257" y="214375"/>
                  </a:lnTo>
                  <a:lnTo>
                    <a:pt x="1799590" y="216407"/>
                  </a:lnTo>
                  <a:lnTo>
                    <a:pt x="29336" y="216407"/>
                  </a:lnTo>
                  <a:lnTo>
                    <a:pt x="18669" y="214375"/>
                  </a:lnTo>
                  <a:lnTo>
                    <a:pt x="8890" y="207517"/>
                  </a:lnTo>
                  <a:lnTo>
                    <a:pt x="2031" y="197738"/>
                  </a:lnTo>
                  <a:lnTo>
                    <a:pt x="0" y="187070"/>
                  </a:lnTo>
                  <a:lnTo>
                    <a:pt x="0" y="29337"/>
                  </a:lnTo>
                  <a:lnTo>
                    <a:pt x="2031" y="18668"/>
                  </a:lnTo>
                  <a:lnTo>
                    <a:pt x="8890" y="8889"/>
                  </a:lnTo>
                  <a:lnTo>
                    <a:pt x="18669" y="2031"/>
                  </a:lnTo>
                  <a:lnTo>
                    <a:pt x="29336" y="0"/>
                  </a:lnTo>
                  <a:close/>
                </a:path>
              </a:pathLst>
            </a:custGeom>
            <a:ln w="28575">
              <a:solidFill>
                <a:srgbClr val="006FA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8855964" y="4919471"/>
              <a:ext cx="302260" cy="318770"/>
            </a:xfrm>
            <a:custGeom>
              <a:avLst/>
              <a:gdLst/>
              <a:ahLst/>
              <a:cxnLst/>
              <a:rect l="l" t="t" r="r" b="b"/>
              <a:pathLst>
                <a:path w="302259" h="318770">
                  <a:moveTo>
                    <a:pt x="150875" y="0"/>
                  </a:moveTo>
                  <a:lnTo>
                    <a:pt x="103193" y="8113"/>
                  </a:lnTo>
                  <a:lnTo>
                    <a:pt x="61776" y="30711"/>
                  </a:lnTo>
                  <a:lnTo>
                    <a:pt x="29114" y="65178"/>
                  </a:lnTo>
                  <a:lnTo>
                    <a:pt x="7693" y="108898"/>
                  </a:lnTo>
                  <a:lnTo>
                    <a:pt x="0" y="159257"/>
                  </a:lnTo>
                  <a:lnTo>
                    <a:pt x="7693" y="209617"/>
                  </a:lnTo>
                  <a:lnTo>
                    <a:pt x="29114" y="253337"/>
                  </a:lnTo>
                  <a:lnTo>
                    <a:pt x="61776" y="287804"/>
                  </a:lnTo>
                  <a:lnTo>
                    <a:pt x="103193" y="310402"/>
                  </a:lnTo>
                  <a:lnTo>
                    <a:pt x="150875" y="318515"/>
                  </a:lnTo>
                  <a:lnTo>
                    <a:pt x="198558" y="310402"/>
                  </a:lnTo>
                  <a:lnTo>
                    <a:pt x="239975" y="287804"/>
                  </a:lnTo>
                  <a:lnTo>
                    <a:pt x="272637" y="253337"/>
                  </a:lnTo>
                  <a:lnTo>
                    <a:pt x="294058" y="209617"/>
                  </a:lnTo>
                  <a:lnTo>
                    <a:pt x="301751" y="159257"/>
                  </a:lnTo>
                  <a:lnTo>
                    <a:pt x="294058" y="108898"/>
                  </a:lnTo>
                  <a:lnTo>
                    <a:pt x="272637" y="65178"/>
                  </a:lnTo>
                  <a:lnTo>
                    <a:pt x="239975" y="30711"/>
                  </a:lnTo>
                  <a:lnTo>
                    <a:pt x="198558" y="8113"/>
                  </a:lnTo>
                  <a:lnTo>
                    <a:pt x="150875" y="0"/>
                  </a:lnTo>
                  <a:close/>
                </a:path>
              </a:pathLst>
            </a:custGeom>
            <a:solidFill>
              <a:srgbClr val="006F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9" name="object 19"/>
          <p:cNvGrpSpPr/>
          <p:nvPr/>
        </p:nvGrpSpPr>
        <p:grpSpPr>
          <a:xfrm>
            <a:off x="8028431" y="5573267"/>
            <a:ext cx="3679190" cy="770890"/>
            <a:chOff x="8028431" y="5573267"/>
            <a:chExt cx="3679190" cy="770890"/>
          </a:xfrm>
        </p:grpSpPr>
        <p:pic>
          <p:nvPicPr>
            <p:cNvPr id="20" name="object 2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180831" y="5733287"/>
              <a:ext cx="3497579" cy="582168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8166480" y="5719000"/>
              <a:ext cx="3526790" cy="610870"/>
            </a:xfrm>
            <a:custGeom>
              <a:avLst/>
              <a:gdLst/>
              <a:ahLst/>
              <a:cxnLst/>
              <a:rect l="l" t="t" r="r" b="b"/>
              <a:pathLst>
                <a:path w="3526790" h="610870">
                  <a:moveTo>
                    <a:pt x="63373" y="0"/>
                  </a:moveTo>
                  <a:lnTo>
                    <a:pt x="3463417" y="0"/>
                  </a:lnTo>
                  <a:lnTo>
                    <a:pt x="3487039" y="4825"/>
                  </a:lnTo>
                  <a:lnTo>
                    <a:pt x="3507740" y="18732"/>
                  </a:lnTo>
                  <a:lnTo>
                    <a:pt x="3521455" y="39687"/>
                  </a:lnTo>
                  <a:lnTo>
                    <a:pt x="3526282" y="63246"/>
                  </a:lnTo>
                  <a:lnTo>
                    <a:pt x="3526282" y="547941"/>
                  </a:lnTo>
                  <a:lnTo>
                    <a:pt x="3521455" y="571588"/>
                  </a:lnTo>
                  <a:lnTo>
                    <a:pt x="3507613" y="592112"/>
                  </a:lnTo>
                  <a:lnTo>
                    <a:pt x="3487039" y="605967"/>
                  </a:lnTo>
                  <a:lnTo>
                    <a:pt x="3463417" y="610793"/>
                  </a:lnTo>
                  <a:lnTo>
                    <a:pt x="63373" y="610793"/>
                  </a:lnTo>
                  <a:lnTo>
                    <a:pt x="39750" y="605980"/>
                  </a:lnTo>
                  <a:lnTo>
                    <a:pt x="18796" y="592175"/>
                  </a:lnTo>
                  <a:lnTo>
                    <a:pt x="4825" y="571588"/>
                  </a:lnTo>
                  <a:lnTo>
                    <a:pt x="0" y="547941"/>
                  </a:lnTo>
                  <a:lnTo>
                    <a:pt x="0" y="63246"/>
                  </a:lnTo>
                  <a:lnTo>
                    <a:pt x="4825" y="39687"/>
                  </a:lnTo>
                  <a:lnTo>
                    <a:pt x="18669" y="18656"/>
                  </a:lnTo>
                  <a:lnTo>
                    <a:pt x="39750" y="4813"/>
                  </a:lnTo>
                  <a:lnTo>
                    <a:pt x="63373" y="0"/>
                  </a:lnTo>
                  <a:close/>
                </a:path>
              </a:pathLst>
            </a:custGeom>
            <a:ln w="28575">
              <a:solidFill>
                <a:srgbClr val="006FA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8028431" y="5573267"/>
              <a:ext cx="303530" cy="318770"/>
            </a:xfrm>
            <a:custGeom>
              <a:avLst/>
              <a:gdLst/>
              <a:ahLst/>
              <a:cxnLst/>
              <a:rect l="l" t="t" r="r" b="b"/>
              <a:pathLst>
                <a:path w="303529" h="318770">
                  <a:moveTo>
                    <a:pt x="151638" y="0"/>
                  </a:moveTo>
                  <a:lnTo>
                    <a:pt x="103729" y="8118"/>
                  </a:lnTo>
                  <a:lnTo>
                    <a:pt x="62106" y="30726"/>
                  </a:lnTo>
                  <a:lnTo>
                    <a:pt x="29272" y="65200"/>
                  </a:lnTo>
                  <a:lnTo>
                    <a:pt x="7735" y="108918"/>
                  </a:lnTo>
                  <a:lnTo>
                    <a:pt x="0" y="159257"/>
                  </a:lnTo>
                  <a:lnTo>
                    <a:pt x="7735" y="209597"/>
                  </a:lnTo>
                  <a:lnTo>
                    <a:pt x="29272" y="253315"/>
                  </a:lnTo>
                  <a:lnTo>
                    <a:pt x="62106" y="287789"/>
                  </a:lnTo>
                  <a:lnTo>
                    <a:pt x="103729" y="310397"/>
                  </a:lnTo>
                  <a:lnTo>
                    <a:pt x="151638" y="318515"/>
                  </a:lnTo>
                  <a:lnTo>
                    <a:pt x="199546" y="310397"/>
                  </a:lnTo>
                  <a:lnTo>
                    <a:pt x="241169" y="287789"/>
                  </a:lnTo>
                  <a:lnTo>
                    <a:pt x="274003" y="253315"/>
                  </a:lnTo>
                  <a:lnTo>
                    <a:pt x="295540" y="209597"/>
                  </a:lnTo>
                  <a:lnTo>
                    <a:pt x="303275" y="159257"/>
                  </a:lnTo>
                  <a:lnTo>
                    <a:pt x="295540" y="108918"/>
                  </a:lnTo>
                  <a:lnTo>
                    <a:pt x="274003" y="65200"/>
                  </a:lnTo>
                  <a:lnTo>
                    <a:pt x="241169" y="30726"/>
                  </a:lnTo>
                  <a:lnTo>
                    <a:pt x="199546" y="8118"/>
                  </a:lnTo>
                  <a:lnTo>
                    <a:pt x="151638" y="0"/>
                  </a:lnTo>
                  <a:close/>
                </a:path>
              </a:pathLst>
            </a:custGeom>
            <a:solidFill>
              <a:srgbClr val="006F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7839202" y="1467992"/>
            <a:ext cx="11176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1</a:t>
            </a:r>
            <a:endParaRPr sz="1200">
              <a:latin typeface="Microsoft Sans Serif"/>
              <a:cs typeface="Microsoft Sans Serif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8549131" y="2688463"/>
            <a:ext cx="11176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3</a:t>
            </a:r>
            <a:endParaRPr sz="1200">
              <a:latin typeface="Microsoft Sans Serif"/>
              <a:cs typeface="Microsoft Sans Serif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8952738" y="4975352"/>
            <a:ext cx="11176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3</a:t>
            </a:r>
            <a:endParaRPr sz="1200">
              <a:latin typeface="Microsoft Sans Serif"/>
              <a:cs typeface="Microsoft Sans Serif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8126348" y="5630062"/>
            <a:ext cx="11176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4</a:t>
            </a:r>
            <a:endParaRPr sz="12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382797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400" spc="-90" dirty="0"/>
              <a:t>EXPLORATORY</a:t>
            </a:r>
            <a:r>
              <a:rPr sz="2400" spc="-110" dirty="0"/>
              <a:t> </a:t>
            </a:r>
            <a:r>
              <a:rPr sz="2400" dirty="0"/>
              <a:t>DATA</a:t>
            </a:r>
            <a:r>
              <a:rPr sz="2400" spc="-100" dirty="0"/>
              <a:t> </a:t>
            </a:r>
            <a:r>
              <a:rPr sz="2400" spc="-105" dirty="0"/>
              <a:t>ANALYSIS</a:t>
            </a:r>
            <a:r>
              <a:rPr sz="2400" spc="-110" dirty="0"/>
              <a:t> </a:t>
            </a:r>
            <a:r>
              <a:rPr sz="2400" spc="-20" dirty="0"/>
              <a:t>(EDA)</a:t>
            </a:r>
            <a:r>
              <a:rPr sz="2400" spc="-70" dirty="0"/>
              <a:t> </a:t>
            </a:r>
            <a:r>
              <a:rPr sz="2400" spc="530" dirty="0"/>
              <a:t>–</a:t>
            </a:r>
            <a:r>
              <a:rPr sz="2400" spc="-65" dirty="0"/>
              <a:t> </a:t>
            </a:r>
            <a:r>
              <a:rPr sz="2400" spc="-10" dirty="0">
                <a:solidFill>
                  <a:srgbClr val="12ABDB"/>
                </a:solidFill>
              </a:rPr>
              <a:t>VISUALIZATION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99210" y="1611884"/>
            <a:ext cx="166687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30" dirty="0">
                <a:solidFill>
                  <a:srgbClr val="12ABDB"/>
                </a:solidFill>
                <a:latin typeface="Microsoft Sans Serif"/>
                <a:cs typeface="Microsoft Sans Serif"/>
              </a:rPr>
              <a:t>SCATTER</a:t>
            </a:r>
            <a:r>
              <a:rPr sz="1600" spc="10" dirty="0">
                <a:solidFill>
                  <a:srgbClr val="12ABDB"/>
                </a:solidFill>
                <a:latin typeface="Microsoft Sans Serif"/>
                <a:cs typeface="Microsoft Sans Serif"/>
              </a:rPr>
              <a:t> </a:t>
            </a:r>
            <a:r>
              <a:rPr sz="1600" spc="-95" dirty="0">
                <a:solidFill>
                  <a:srgbClr val="12ABDB"/>
                </a:solidFill>
                <a:latin typeface="Microsoft Sans Serif"/>
                <a:cs typeface="Microsoft Sans Serif"/>
              </a:rPr>
              <a:t>CHARTS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92074" y="2191638"/>
            <a:ext cx="3349625" cy="4527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FFFFFF"/>
                </a:solidFill>
                <a:latin typeface="Microsoft Sans Serif"/>
                <a:cs typeface="Microsoft Sans Serif"/>
              </a:rPr>
              <a:t>Scatter</a:t>
            </a:r>
            <a:r>
              <a:rPr sz="14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FFFFFF"/>
                </a:solidFill>
                <a:latin typeface="Microsoft Sans Serif"/>
                <a:cs typeface="Microsoft Sans Serif"/>
              </a:rPr>
              <a:t>charts</a:t>
            </a:r>
            <a:r>
              <a:rPr sz="14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FFFFFF"/>
                </a:solidFill>
                <a:latin typeface="Microsoft Sans Serif"/>
                <a:cs typeface="Microsoft Sans Serif"/>
              </a:rPr>
              <a:t>were</a:t>
            </a:r>
            <a:r>
              <a:rPr sz="14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FFFFFF"/>
                </a:solidFill>
                <a:latin typeface="Microsoft Sans Serif"/>
                <a:cs typeface="Microsoft Sans Serif"/>
              </a:rPr>
              <a:t>produced</a:t>
            </a:r>
            <a:r>
              <a:rPr sz="14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14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visualize </a:t>
            </a:r>
            <a:r>
              <a:rPr sz="14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14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relationships </a:t>
            </a:r>
            <a:r>
              <a:rPr sz="14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between: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2074" y="2619401"/>
            <a:ext cx="2787015" cy="1183640"/>
          </a:xfrm>
          <a:prstGeom prst="rect">
            <a:avLst/>
          </a:prstGeom>
        </p:spPr>
        <p:txBody>
          <a:bodyPr vert="horz" wrap="square" lIns="0" tIns="88265" rIns="0" bIns="0" rtlCol="0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695"/>
              </a:spcBef>
              <a:buFont typeface="Arial MT"/>
              <a:buChar char="•"/>
              <a:tabLst>
                <a:tab pos="299085" algn="l"/>
              </a:tabLst>
            </a:pPr>
            <a:r>
              <a:rPr sz="1400" dirty="0">
                <a:solidFill>
                  <a:srgbClr val="FFFFFF"/>
                </a:solidFill>
                <a:latin typeface="Microsoft Sans Serif"/>
                <a:cs typeface="Microsoft Sans Serif"/>
              </a:rPr>
              <a:t>Flight</a:t>
            </a:r>
            <a:r>
              <a:rPr sz="14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FFFFFF"/>
                </a:solidFill>
                <a:latin typeface="Microsoft Sans Serif"/>
                <a:cs typeface="Microsoft Sans Serif"/>
              </a:rPr>
              <a:t>Number</a:t>
            </a:r>
            <a:r>
              <a:rPr sz="14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14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</a:t>
            </a:r>
            <a:r>
              <a:rPr sz="14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Site</a:t>
            </a:r>
            <a:endParaRPr sz="1400">
              <a:latin typeface="Microsoft Sans Serif"/>
              <a:cs typeface="Microsoft Sans Serif"/>
            </a:endParaRPr>
          </a:p>
          <a:p>
            <a:pPr marL="299085" indent="-286385">
              <a:lnSpc>
                <a:spcPct val="100000"/>
              </a:lnSpc>
              <a:spcBef>
                <a:spcPts val="600"/>
              </a:spcBef>
              <a:buFont typeface="Arial MT"/>
              <a:buChar char="•"/>
              <a:tabLst>
                <a:tab pos="299085" algn="l"/>
              </a:tabLst>
            </a:pPr>
            <a:r>
              <a:rPr sz="14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Payload</a:t>
            </a:r>
            <a:r>
              <a:rPr sz="1400" spc="-5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14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</a:t>
            </a:r>
            <a:r>
              <a:rPr sz="14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Site</a:t>
            </a:r>
            <a:endParaRPr sz="1400">
              <a:latin typeface="Microsoft Sans Serif"/>
              <a:cs typeface="Microsoft Sans Serif"/>
            </a:endParaRPr>
          </a:p>
          <a:p>
            <a:pPr marL="299085" indent="-286385">
              <a:lnSpc>
                <a:spcPct val="100000"/>
              </a:lnSpc>
              <a:spcBef>
                <a:spcPts val="600"/>
              </a:spcBef>
              <a:buFont typeface="Arial MT"/>
              <a:buChar char="•"/>
              <a:tabLst>
                <a:tab pos="299085" algn="l"/>
              </a:tabLst>
            </a:pPr>
            <a:r>
              <a:rPr sz="14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Orbit</a:t>
            </a:r>
            <a:r>
              <a:rPr sz="14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FFFFFF"/>
                </a:solidFill>
                <a:latin typeface="Microsoft Sans Serif"/>
                <a:cs typeface="Microsoft Sans Serif"/>
              </a:rPr>
              <a:t>Type</a:t>
            </a:r>
            <a:r>
              <a:rPr sz="14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14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FFFFFF"/>
                </a:solidFill>
                <a:latin typeface="Microsoft Sans Serif"/>
                <a:cs typeface="Microsoft Sans Serif"/>
              </a:rPr>
              <a:t>Flight</a:t>
            </a:r>
            <a:r>
              <a:rPr sz="14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Number</a:t>
            </a:r>
            <a:endParaRPr sz="1400">
              <a:latin typeface="Microsoft Sans Serif"/>
              <a:cs typeface="Microsoft Sans Serif"/>
            </a:endParaRPr>
          </a:p>
          <a:p>
            <a:pPr marL="299085" indent="-286385">
              <a:lnSpc>
                <a:spcPct val="100000"/>
              </a:lnSpc>
              <a:spcBef>
                <a:spcPts val="600"/>
              </a:spcBef>
              <a:buFont typeface="Arial MT"/>
              <a:buChar char="•"/>
              <a:tabLst>
                <a:tab pos="299085" algn="l"/>
              </a:tabLst>
            </a:pPr>
            <a:r>
              <a:rPr sz="14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Payload</a:t>
            </a:r>
            <a:r>
              <a:rPr sz="14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14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Orbit</a:t>
            </a:r>
            <a:r>
              <a:rPr sz="1400" spc="-5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Type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543550" y="1611884"/>
            <a:ext cx="111188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70" dirty="0">
                <a:solidFill>
                  <a:srgbClr val="12ABDB"/>
                </a:solidFill>
                <a:latin typeface="Microsoft Sans Serif"/>
                <a:cs typeface="Microsoft Sans Serif"/>
              </a:rPr>
              <a:t>BAR</a:t>
            </a:r>
            <a:r>
              <a:rPr sz="1600" spc="-35" dirty="0">
                <a:solidFill>
                  <a:srgbClr val="12ABDB"/>
                </a:solidFill>
                <a:latin typeface="Microsoft Sans Serif"/>
                <a:cs typeface="Microsoft Sans Serif"/>
              </a:rPr>
              <a:t> </a:t>
            </a:r>
            <a:r>
              <a:rPr sz="1600" spc="-75" dirty="0">
                <a:solidFill>
                  <a:srgbClr val="12ABDB"/>
                </a:solidFill>
                <a:latin typeface="Microsoft Sans Serif"/>
                <a:cs typeface="Microsoft Sans Serif"/>
              </a:rPr>
              <a:t>CHART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359021" y="2191638"/>
            <a:ext cx="3328035" cy="7423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14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FFFFFF"/>
                </a:solidFill>
                <a:latin typeface="Microsoft Sans Serif"/>
                <a:cs typeface="Microsoft Sans Serif"/>
              </a:rPr>
              <a:t>bar</a:t>
            </a:r>
            <a:r>
              <a:rPr sz="14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FFFFFF"/>
                </a:solidFill>
                <a:latin typeface="Microsoft Sans Serif"/>
                <a:cs typeface="Microsoft Sans Serif"/>
              </a:rPr>
              <a:t>chart</a:t>
            </a:r>
            <a:r>
              <a:rPr sz="14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was</a:t>
            </a:r>
            <a:r>
              <a:rPr sz="14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FFFFFF"/>
                </a:solidFill>
                <a:latin typeface="Microsoft Sans Serif"/>
                <a:cs typeface="Microsoft Sans Serif"/>
              </a:rPr>
              <a:t>produced</a:t>
            </a:r>
            <a:r>
              <a:rPr sz="14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14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FFFFFF"/>
                </a:solidFill>
                <a:latin typeface="Microsoft Sans Serif"/>
                <a:cs typeface="Microsoft Sans Serif"/>
              </a:rPr>
              <a:t>visualize</a:t>
            </a:r>
            <a:r>
              <a:rPr sz="14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14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relationship</a:t>
            </a:r>
            <a:r>
              <a:rPr sz="1400" spc="18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between:</a:t>
            </a:r>
            <a:endParaRPr sz="1400">
              <a:latin typeface="Microsoft Sans Serif"/>
              <a:cs typeface="Microsoft Sans Serif"/>
            </a:endParaRPr>
          </a:p>
          <a:p>
            <a:pPr marL="299085" indent="-286385">
              <a:lnSpc>
                <a:spcPct val="100000"/>
              </a:lnSpc>
              <a:spcBef>
                <a:spcPts val="600"/>
              </a:spcBef>
              <a:buFont typeface="Arial MT"/>
              <a:buChar char="•"/>
              <a:tabLst>
                <a:tab pos="299085" algn="l"/>
              </a:tabLst>
            </a:pPr>
            <a:r>
              <a:rPr sz="1400" spc="-65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</a:t>
            </a:r>
            <a:r>
              <a:rPr sz="14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FFFFFF"/>
                </a:solidFill>
                <a:latin typeface="Microsoft Sans Serif"/>
                <a:cs typeface="Microsoft Sans Serif"/>
              </a:rPr>
              <a:t>Rate</a:t>
            </a:r>
            <a:r>
              <a:rPr sz="1400" spc="-5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14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Orbit</a:t>
            </a:r>
            <a:r>
              <a:rPr sz="1400" spc="-5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Type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436354" y="1611884"/>
            <a:ext cx="124904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65" dirty="0">
                <a:solidFill>
                  <a:srgbClr val="12ABDB"/>
                </a:solidFill>
                <a:latin typeface="Microsoft Sans Serif"/>
                <a:cs typeface="Microsoft Sans Serif"/>
              </a:rPr>
              <a:t>LINE</a:t>
            </a:r>
            <a:r>
              <a:rPr sz="1600" spc="-40" dirty="0">
                <a:solidFill>
                  <a:srgbClr val="12ABDB"/>
                </a:solidFill>
                <a:latin typeface="Microsoft Sans Serif"/>
                <a:cs typeface="Microsoft Sans Serif"/>
              </a:rPr>
              <a:t> </a:t>
            </a:r>
            <a:r>
              <a:rPr sz="1600" spc="-100" dirty="0">
                <a:solidFill>
                  <a:srgbClr val="12ABDB"/>
                </a:solidFill>
                <a:latin typeface="Microsoft Sans Serif"/>
                <a:cs typeface="Microsoft Sans Serif"/>
              </a:rPr>
              <a:t>CHARTS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319007" y="2191638"/>
            <a:ext cx="3417570" cy="4527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FFFFFF"/>
                </a:solidFill>
                <a:latin typeface="Microsoft Sans Serif"/>
                <a:cs typeface="Microsoft Sans Serif"/>
              </a:rPr>
              <a:t>Line</a:t>
            </a:r>
            <a:r>
              <a:rPr sz="14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FFFFFF"/>
                </a:solidFill>
                <a:latin typeface="Microsoft Sans Serif"/>
                <a:cs typeface="Microsoft Sans Serif"/>
              </a:rPr>
              <a:t>charts</a:t>
            </a:r>
            <a:r>
              <a:rPr sz="14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FFFFFF"/>
                </a:solidFill>
                <a:latin typeface="Microsoft Sans Serif"/>
                <a:cs typeface="Microsoft Sans Serif"/>
              </a:rPr>
              <a:t>were</a:t>
            </a:r>
            <a:r>
              <a:rPr sz="14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FFFFFF"/>
                </a:solidFill>
                <a:latin typeface="Microsoft Sans Serif"/>
                <a:cs typeface="Microsoft Sans Serif"/>
              </a:rPr>
              <a:t>produced</a:t>
            </a:r>
            <a:r>
              <a:rPr sz="14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14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visualize</a:t>
            </a:r>
            <a:r>
              <a:rPr sz="14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14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relationships</a:t>
            </a:r>
            <a:r>
              <a:rPr sz="14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between: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319007" y="2694558"/>
            <a:ext cx="3315335" cy="4527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marR="5080" indent="-287020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299085" algn="l"/>
              </a:tabLst>
            </a:pPr>
            <a:r>
              <a:rPr sz="1400" spc="-65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</a:t>
            </a:r>
            <a:r>
              <a:rPr sz="14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FFFFFF"/>
                </a:solidFill>
                <a:latin typeface="Microsoft Sans Serif"/>
                <a:cs typeface="Microsoft Sans Serif"/>
              </a:rPr>
              <a:t>Rate</a:t>
            </a:r>
            <a:r>
              <a:rPr sz="1400" spc="-6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1400" spc="-6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Year</a:t>
            </a:r>
            <a:r>
              <a:rPr sz="1400" spc="-5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(i.e.</a:t>
            </a:r>
            <a:r>
              <a:rPr sz="1400" spc="-5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140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 </a:t>
            </a:r>
            <a:r>
              <a:rPr sz="1400" spc="-55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</a:t>
            </a:r>
            <a:r>
              <a:rPr sz="14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FFFFFF"/>
                </a:solidFill>
                <a:latin typeface="Microsoft Sans Serif"/>
                <a:cs typeface="Microsoft Sans Serif"/>
              </a:rPr>
              <a:t>yearly</a:t>
            </a:r>
            <a:r>
              <a:rPr sz="14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trend)</a:t>
            </a:r>
            <a:endParaRPr sz="1400">
              <a:latin typeface="Microsoft Sans Serif"/>
              <a:cs typeface="Microsoft Sans Serif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1690116" y="4150359"/>
            <a:ext cx="885825" cy="885190"/>
            <a:chOff x="1690116" y="4150359"/>
            <a:chExt cx="885825" cy="885190"/>
          </a:xfrm>
        </p:grpSpPr>
        <p:sp>
          <p:nvSpPr>
            <p:cNvPr id="12" name="object 12"/>
            <p:cNvSpPr/>
            <p:nvPr/>
          </p:nvSpPr>
          <p:spPr>
            <a:xfrm>
              <a:off x="1690116" y="4150359"/>
              <a:ext cx="885825" cy="885190"/>
            </a:xfrm>
            <a:custGeom>
              <a:avLst/>
              <a:gdLst/>
              <a:ahLst/>
              <a:cxnLst/>
              <a:rect l="l" t="t" r="r" b="b"/>
              <a:pathLst>
                <a:path w="885825" h="885189">
                  <a:moveTo>
                    <a:pt x="885444" y="806450"/>
                  </a:moveTo>
                  <a:lnTo>
                    <a:pt x="78105" y="806450"/>
                  </a:lnTo>
                  <a:lnTo>
                    <a:pt x="78105" y="0"/>
                  </a:lnTo>
                  <a:lnTo>
                    <a:pt x="0" y="0"/>
                  </a:lnTo>
                  <a:lnTo>
                    <a:pt x="0" y="806450"/>
                  </a:lnTo>
                  <a:lnTo>
                    <a:pt x="0" y="885190"/>
                  </a:lnTo>
                  <a:lnTo>
                    <a:pt x="885444" y="885190"/>
                  </a:lnTo>
                  <a:lnTo>
                    <a:pt x="885444" y="80645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47088" y="4788407"/>
              <a:ext cx="103631" cy="103631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98904" y="4619243"/>
              <a:ext cx="103631" cy="103631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80260" y="4645151"/>
              <a:ext cx="105156" cy="103631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249424" y="4410455"/>
              <a:ext cx="105156" cy="105156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080260" y="4462271"/>
              <a:ext cx="105156" cy="105155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432304" y="4410455"/>
              <a:ext cx="103631" cy="105156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32304" y="4215383"/>
              <a:ext cx="103631" cy="103632"/>
            </a:xfrm>
            <a:prstGeom prst="rect">
              <a:avLst/>
            </a:prstGeom>
          </p:spPr>
        </p:pic>
      </p:grpSp>
      <p:grpSp>
        <p:nvGrpSpPr>
          <p:cNvPr id="20" name="object 20"/>
          <p:cNvGrpSpPr/>
          <p:nvPr/>
        </p:nvGrpSpPr>
        <p:grpSpPr>
          <a:xfrm>
            <a:off x="5661659" y="4149852"/>
            <a:ext cx="883919" cy="885825"/>
            <a:chOff x="5661659" y="4149852"/>
            <a:chExt cx="883919" cy="885825"/>
          </a:xfrm>
        </p:grpSpPr>
        <p:sp>
          <p:nvSpPr>
            <p:cNvPr id="21" name="object 21"/>
            <p:cNvSpPr/>
            <p:nvPr/>
          </p:nvSpPr>
          <p:spPr>
            <a:xfrm>
              <a:off x="5661660" y="4150359"/>
              <a:ext cx="883919" cy="885190"/>
            </a:xfrm>
            <a:custGeom>
              <a:avLst/>
              <a:gdLst/>
              <a:ahLst/>
              <a:cxnLst/>
              <a:rect l="l" t="t" r="r" b="b"/>
              <a:pathLst>
                <a:path w="883920" h="885189">
                  <a:moveTo>
                    <a:pt x="883920" y="806450"/>
                  </a:moveTo>
                  <a:lnTo>
                    <a:pt x="77978" y="806450"/>
                  </a:lnTo>
                  <a:lnTo>
                    <a:pt x="77978" y="0"/>
                  </a:lnTo>
                  <a:lnTo>
                    <a:pt x="0" y="0"/>
                  </a:lnTo>
                  <a:lnTo>
                    <a:pt x="0" y="806450"/>
                  </a:lnTo>
                  <a:lnTo>
                    <a:pt x="0" y="885190"/>
                  </a:lnTo>
                  <a:lnTo>
                    <a:pt x="883920" y="885190"/>
                  </a:lnTo>
                  <a:lnTo>
                    <a:pt x="883920" y="80645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5817108" y="4149864"/>
              <a:ext cx="728980" cy="730250"/>
            </a:xfrm>
            <a:custGeom>
              <a:avLst/>
              <a:gdLst/>
              <a:ahLst/>
              <a:cxnLst/>
              <a:rect l="l" t="t" r="r" b="b"/>
              <a:pathLst>
                <a:path w="728979" h="730250">
                  <a:moveTo>
                    <a:pt x="143256" y="274307"/>
                  </a:moveTo>
                  <a:lnTo>
                    <a:pt x="0" y="274307"/>
                  </a:lnTo>
                  <a:lnTo>
                    <a:pt x="0" y="729983"/>
                  </a:lnTo>
                  <a:lnTo>
                    <a:pt x="143256" y="729983"/>
                  </a:lnTo>
                  <a:lnTo>
                    <a:pt x="143256" y="274307"/>
                  </a:lnTo>
                  <a:close/>
                </a:path>
                <a:path w="728979" h="730250">
                  <a:moveTo>
                    <a:pt x="338315" y="0"/>
                  </a:moveTo>
                  <a:lnTo>
                    <a:pt x="195072" y="0"/>
                  </a:lnTo>
                  <a:lnTo>
                    <a:pt x="195072" y="729983"/>
                  </a:lnTo>
                  <a:lnTo>
                    <a:pt x="338315" y="729983"/>
                  </a:lnTo>
                  <a:lnTo>
                    <a:pt x="338315" y="0"/>
                  </a:lnTo>
                  <a:close/>
                </a:path>
                <a:path w="728979" h="730250">
                  <a:moveTo>
                    <a:pt x="533387" y="274307"/>
                  </a:moveTo>
                  <a:lnTo>
                    <a:pt x="390144" y="274307"/>
                  </a:lnTo>
                  <a:lnTo>
                    <a:pt x="390144" y="729983"/>
                  </a:lnTo>
                  <a:lnTo>
                    <a:pt x="533387" y="729983"/>
                  </a:lnTo>
                  <a:lnTo>
                    <a:pt x="533387" y="274307"/>
                  </a:lnTo>
                  <a:close/>
                </a:path>
                <a:path w="728979" h="730250">
                  <a:moveTo>
                    <a:pt x="728472" y="495300"/>
                  </a:moveTo>
                  <a:lnTo>
                    <a:pt x="585216" y="495300"/>
                  </a:lnTo>
                  <a:lnTo>
                    <a:pt x="585216" y="729983"/>
                  </a:lnTo>
                  <a:lnTo>
                    <a:pt x="728472" y="729983"/>
                  </a:lnTo>
                  <a:lnTo>
                    <a:pt x="728472" y="495300"/>
                  </a:lnTo>
                  <a:close/>
                </a:path>
              </a:pathLst>
            </a:custGeom>
            <a:solidFill>
              <a:srgbClr val="12AB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3" name="object 23"/>
          <p:cNvGrpSpPr/>
          <p:nvPr/>
        </p:nvGrpSpPr>
        <p:grpSpPr>
          <a:xfrm>
            <a:off x="9653016" y="4150359"/>
            <a:ext cx="885825" cy="885190"/>
            <a:chOff x="9653016" y="4150359"/>
            <a:chExt cx="885825" cy="885190"/>
          </a:xfrm>
        </p:grpSpPr>
        <p:sp>
          <p:nvSpPr>
            <p:cNvPr id="24" name="object 24"/>
            <p:cNvSpPr/>
            <p:nvPr/>
          </p:nvSpPr>
          <p:spPr>
            <a:xfrm>
              <a:off x="9653016" y="4150359"/>
              <a:ext cx="885825" cy="885190"/>
            </a:xfrm>
            <a:custGeom>
              <a:avLst/>
              <a:gdLst/>
              <a:ahLst/>
              <a:cxnLst/>
              <a:rect l="l" t="t" r="r" b="b"/>
              <a:pathLst>
                <a:path w="885825" h="885189">
                  <a:moveTo>
                    <a:pt x="885444" y="806450"/>
                  </a:moveTo>
                  <a:lnTo>
                    <a:pt x="78105" y="806450"/>
                  </a:lnTo>
                  <a:lnTo>
                    <a:pt x="78105" y="0"/>
                  </a:lnTo>
                  <a:lnTo>
                    <a:pt x="0" y="0"/>
                  </a:lnTo>
                  <a:lnTo>
                    <a:pt x="0" y="806450"/>
                  </a:lnTo>
                  <a:lnTo>
                    <a:pt x="0" y="885190"/>
                  </a:lnTo>
                  <a:lnTo>
                    <a:pt x="885444" y="885190"/>
                  </a:lnTo>
                  <a:lnTo>
                    <a:pt x="885444" y="80645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9781032" y="4372355"/>
              <a:ext cx="757555" cy="443865"/>
            </a:xfrm>
            <a:custGeom>
              <a:avLst/>
              <a:gdLst/>
              <a:ahLst/>
              <a:cxnLst/>
              <a:rect l="l" t="t" r="r" b="b"/>
              <a:pathLst>
                <a:path w="757554" h="443864">
                  <a:moveTo>
                    <a:pt x="757427" y="0"/>
                  </a:moveTo>
                  <a:lnTo>
                    <a:pt x="548894" y="0"/>
                  </a:lnTo>
                  <a:lnTo>
                    <a:pt x="625728" y="76708"/>
                  </a:lnTo>
                  <a:lnTo>
                    <a:pt x="522732" y="179451"/>
                  </a:lnTo>
                  <a:lnTo>
                    <a:pt x="444500" y="101473"/>
                  </a:lnTo>
                  <a:lnTo>
                    <a:pt x="314198" y="231521"/>
                  </a:lnTo>
                  <a:lnTo>
                    <a:pt x="235966" y="153416"/>
                  </a:lnTo>
                  <a:lnTo>
                    <a:pt x="0" y="388874"/>
                  </a:lnTo>
                  <a:lnTo>
                    <a:pt x="54737" y="443484"/>
                  </a:lnTo>
                  <a:lnTo>
                    <a:pt x="235966" y="262763"/>
                  </a:lnTo>
                  <a:lnTo>
                    <a:pt x="314198" y="340741"/>
                  </a:lnTo>
                  <a:lnTo>
                    <a:pt x="444500" y="210693"/>
                  </a:lnTo>
                  <a:lnTo>
                    <a:pt x="522732" y="288671"/>
                  </a:lnTo>
                  <a:lnTo>
                    <a:pt x="680466" y="131318"/>
                  </a:lnTo>
                  <a:lnTo>
                    <a:pt x="757427" y="208026"/>
                  </a:lnTo>
                  <a:lnTo>
                    <a:pt x="757427" y="0"/>
                  </a:lnTo>
                  <a:close/>
                </a:path>
              </a:pathLst>
            </a:custGeom>
            <a:solidFill>
              <a:srgbClr val="12AB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414019" y="5387721"/>
            <a:ext cx="3141345" cy="6667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FFFFFF"/>
                </a:solidFill>
                <a:latin typeface="Microsoft Sans Serif"/>
                <a:cs typeface="Microsoft Sans Serif"/>
              </a:rPr>
              <a:t>Scatter</a:t>
            </a:r>
            <a:r>
              <a:rPr sz="14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FFFFFF"/>
                </a:solidFill>
                <a:latin typeface="Microsoft Sans Serif"/>
                <a:cs typeface="Microsoft Sans Serif"/>
              </a:rPr>
              <a:t>charts</a:t>
            </a:r>
            <a:r>
              <a:rPr sz="14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FFFFFF"/>
                </a:solidFill>
                <a:latin typeface="Microsoft Sans Serif"/>
                <a:cs typeface="Microsoft Sans Serif"/>
              </a:rPr>
              <a:t>are</a:t>
            </a:r>
            <a:r>
              <a:rPr sz="14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FFFFFF"/>
                </a:solidFill>
                <a:latin typeface="Microsoft Sans Serif"/>
                <a:cs typeface="Microsoft Sans Serif"/>
              </a:rPr>
              <a:t>useful</a:t>
            </a:r>
            <a:r>
              <a:rPr sz="14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14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observe </a:t>
            </a:r>
            <a:r>
              <a:rPr sz="14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relationships,</a:t>
            </a:r>
            <a:r>
              <a:rPr sz="14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or</a:t>
            </a:r>
            <a:r>
              <a:rPr sz="14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correlations,</a:t>
            </a:r>
            <a:r>
              <a:rPr sz="14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between </a:t>
            </a:r>
            <a:r>
              <a:rPr sz="140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two</a:t>
            </a:r>
            <a:r>
              <a:rPr sz="14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FFFFFF"/>
                </a:solidFill>
                <a:latin typeface="Microsoft Sans Serif"/>
                <a:cs typeface="Microsoft Sans Serif"/>
              </a:rPr>
              <a:t>numeric</a:t>
            </a:r>
            <a:r>
              <a:rPr sz="14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variables.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4401692" y="5387721"/>
            <a:ext cx="3298190" cy="8801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FFFFFF"/>
                </a:solidFill>
                <a:latin typeface="Microsoft Sans Serif"/>
                <a:cs typeface="Microsoft Sans Serif"/>
              </a:rPr>
              <a:t>Bar</a:t>
            </a:r>
            <a:r>
              <a:rPr sz="14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FFFFFF"/>
                </a:solidFill>
                <a:latin typeface="Microsoft Sans Serif"/>
                <a:cs typeface="Microsoft Sans Serif"/>
              </a:rPr>
              <a:t>charts</a:t>
            </a:r>
            <a:r>
              <a:rPr sz="14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FFFFFF"/>
                </a:solidFill>
                <a:latin typeface="Microsoft Sans Serif"/>
                <a:cs typeface="Microsoft Sans Serif"/>
              </a:rPr>
              <a:t>are</a:t>
            </a:r>
            <a:r>
              <a:rPr sz="1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FFFFFF"/>
                </a:solidFill>
                <a:latin typeface="Microsoft Sans Serif"/>
                <a:cs typeface="Microsoft Sans Serif"/>
              </a:rPr>
              <a:t>used</a:t>
            </a:r>
            <a:r>
              <a:rPr sz="14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14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FFFFFF"/>
                </a:solidFill>
                <a:latin typeface="Microsoft Sans Serif"/>
                <a:cs typeface="Microsoft Sans Serif"/>
              </a:rPr>
              <a:t>compare</a:t>
            </a:r>
            <a:r>
              <a:rPr sz="14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a </a:t>
            </a:r>
            <a:r>
              <a:rPr sz="1400" dirty="0">
                <a:solidFill>
                  <a:srgbClr val="FFFFFF"/>
                </a:solidFill>
                <a:latin typeface="Microsoft Sans Serif"/>
                <a:cs typeface="Microsoft Sans Serif"/>
              </a:rPr>
              <a:t>numerical</a:t>
            </a:r>
            <a:r>
              <a:rPr sz="14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FFFFFF"/>
                </a:solidFill>
                <a:latin typeface="Microsoft Sans Serif"/>
                <a:cs typeface="Microsoft Sans Serif"/>
              </a:rPr>
              <a:t>value</a:t>
            </a:r>
            <a:r>
              <a:rPr sz="14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14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14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FFFFFF"/>
                </a:solidFill>
                <a:latin typeface="Microsoft Sans Serif"/>
                <a:cs typeface="Microsoft Sans Serif"/>
              </a:rPr>
              <a:t>categorical</a:t>
            </a:r>
            <a:r>
              <a:rPr sz="1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variable. </a:t>
            </a:r>
            <a:r>
              <a:rPr sz="1400" dirty="0">
                <a:solidFill>
                  <a:srgbClr val="FFFFFF"/>
                </a:solidFill>
                <a:latin typeface="Microsoft Sans Serif"/>
                <a:cs typeface="Microsoft Sans Serif"/>
              </a:rPr>
              <a:t>Horizontal</a:t>
            </a:r>
            <a:r>
              <a:rPr sz="14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or</a:t>
            </a:r>
            <a:r>
              <a:rPr sz="14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FFFFFF"/>
                </a:solidFill>
                <a:latin typeface="Microsoft Sans Serif"/>
                <a:cs typeface="Microsoft Sans Serif"/>
              </a:rPr>
              <a:t>vertical</a:t>
            </a:r>
            <a:r>
              <a:rPr sz="14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FFFFFF"/>
                </a:solidFill>
                <a:latin typeface="Microsoft Sans Serif"/>
                <a:cs typeface="Microsoft Sans Serif"/>
              </a:rPr>
              <a:t>bar</a:t>
            </a:r>
            <a:r>
              <a:rPr sz="14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FFFFFF"/>
                </a:solidFill>
                <a:latin typeface="Microsoft Sans Serif"/>
                <a:cs typeface="Microsoft Sans Serif"/>
              </a:rPr>
              <a:t>charts</a:t>
            </a:r>
            <a:r>
              <a:rPr sz="14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can</a:t>
            </a:r>
            <a:r>
              <a:rPr sz="14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be </a:t>
            </a:r>
            <a:r>
              <a:rPr sz="14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used,</a:t>
            </a:r>
            <a:r>
              <a:rPr sz="1400" dirty="0">
                <a:solidFill>
                  <a:srgbClr val="FFFFFF"/>
                </a:solidFill>
                <a:latin typeface="Microsoft Sans Serif"/>
                <a:cs typeface="Microsoft Sans Serif"/>
              </a:rPr>
              <a:t> depending</a:t>
            </a:r>
            <a:r>
              <a:rPr sz="14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FFFFFF"/>
                </a:solidFill>
                <a:latin typeface="Microsoft Sans Serif"/>
                <a:cs typeface="Microsoft Sans Serif"/>
              </a:rPr>
              <a:t>on </a:t>
            </a:r>
            <a:r>
              <a:rPr sz="14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1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size</a:t>
            </a:r>
            <a:r>
              <a:rPr sz="14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14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1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data.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8476233" y="5387721"/>
            <a:ext cx="3274060" cy="6667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FFFFFF"/>
                </a:solidFill>
                <a:latin typeface="Microsoft Sans Serif"/>
                <a:cs typeface="Microsoft Sans Serif"/>
              </a:rPr>
              <a:t>Line</a:t>
            </a:r>
            <a:r>
              <a:rPr sz="14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FFFFFF"/>
                </a:solidFill>
                <a:latin typeface="Microsoft Sans Serif"/>
                <a:cs typeface="Microsoft Sans Serif"/>
              </a:rPr>
              <a:t>charts</a:t>
            </a:r>
            <a:r>
              <a:rPr sz="14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FFFFFF"/>
                </a:solidFill>
                <a:latin typeface="Microsoft Sans Serif"/>
                <a:cs typeface="Microsoft Sans Serif"/>
              </a:rPr>
              <a:t>contain</a:t>
            </a:r>
            <a:r>
              <a:rPr sz="14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FFFFFF"/>
                </a:solidFill>
                <a:latin typeface="Microsoft Sans Serif"/>
                <a:cs typeface="Microsoft Sans Serif"/>
              </a:rPr>
              <a:t>numerical</a:t>
            </a:r>
            <a:r>
              <a:rPr sz="14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values</a:t>
            </a:r>
            <a:r>
              <a:rPr sz="14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on </a:t>
            </a:r>
            <a:r>
              <a:rPr sz="14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both</a:t>
            </a:r>
            <a:r>
              <a:rPr sz="14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axes,</a:t>
            </a:r>
            <a:r>
              <a:rPr sz="1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14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FFFFFF"/>
                </a:solidFill>
                <a:latin typeface="Microsoft Sans Serif"/>
                <a:cs typeface="Microsoft Sans Serif"/>
              </a:rPr>
              <a:t>are</a:t>
            </a:r>
            <a:r>
              <a:rPr sz="14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FFFFFF"/>
                </a:solidFill>
                <a:latin typeface="Microsoft Sans Serif"/>
                <a:cs typeface="Microsoft Sans Serif"/>
              </a:rPr>
              <a:t>generally</a:t>
            </a:r>
            <a:r>
              <a:rPr sz="14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FFFFFF"/>
                </a:solidFill>
                <a:latin typeface="Microsoft Sans Serif"/>
                <a:cs typeface="Microsoft Sans Serif"/>
              </a:rPr>
              <a:t>used </a:t>
            </a:r>
            <a:r>
              <a:rPr sz="14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to </a:t>
            </a:r>
            <a:r>
              <a:rPr sz="1400" dirty="0">
                <a:solidFill>
                  <a:srgbClr val="FFFFFF"/>
                </a:solidFill>
                <a:latin typeface="Microsoft Sans Serif"/>
                <a:cs typeface="Microsoft Sans Serif"/>
              </a:rPr>
              <a:t>show</a:t>
            </a:r>
            <a:r>
              <a:rPr sz="14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1400" dirty="0">
                <a:solidFill>
                  <a:srgbClr val="FFFFFF"/>
                </a:solidFill>
                <a:latin typeface="Microsoft Sans Serif"/>
                <a:cs typeface="Microsoft Sans Serif"/>
              </a:rPr>
              <a:t> change</a:t>
            </a:r>
            <a:r>
              <a:rPr sz="1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14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1400" dirty="0">
                <a:solidFill>
                  <a:srgbClr val="FFFFFF"/>
                </a:solidFill>
                <a:latin typeface="Microsoft Sans Serif"/>
                <a:cs typeface="Microsoft Sans Serif"/>
              </a:rPr>
              <a:t> variable</a:t>
            </a:r>
            <a:r>
              <a:rPr sz="14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FFFFFF"/>
                </a:solidFill>
                <a:latin typeface="Microsoft Sans Serif"/>
                <a:cs typeface="Microsoft Sans Serif"/>
              </a:rPr>
              <a:t>over</a:t>
            </a:r>
            <a:r>
              <a:rPr sz="14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time.</a:t>
            </a:r>
            <a:endParaRPr sz="14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2074" y="495045"/>
            <a:ext cx="6838315" cy="382797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400" spc="-90" dirty="0"/>
              <a:t>EXPLORATORY</a:t>
            </a:r>
            <a:r>
              <a:rPr sz="2400" spc="-110" dirty="0"/>
              <a:t> </a:t>
            </a:r>
            <a:r>
              <a:rPr sz="2400" dirty="0"/>
              <a:t>DATA</a:t>
            </a:r>
            <a:r>
              <a:rPr sz="2400" spc="-100" dirty="0"/>
              <a:t> </a:t>
            </a:r>
            <a:r>
              <a:rPr sz="2400" spc="-105" dirty="0"/>
              <a:t>ANALYSIS</a:t>
            </a:r>
            <a:r>
              <a:rPr sz="2400" spc="-110" dirty="0"/>
              <a:t> </a:t>
            </a:r>
            <a:r>
              <a:rPr sz="2400" spc="-20" dirty="0"/>
              <a:t>(EDA)</a:t>
            </a:r>
            <a:r>
              <a:rPr sz="2400" spc="-70" dirty="0"/>
              <a:t> </a:t>
            </a:r>
            <a:r>
              <a:rPr sz="2400" spc="530" dirty="0"/>
              <a:t>–</a:t>
            </a:r>
            <a:r>
              <a:rPr sz="2400" spc="-65" dirty="0"/>
              <a:t> </a:t>
            </a:r>
            <a:r>
              <a:rPr sz="2400" spc="-55" dirty="0">
                <a:solidFill>
                  <a:srgbClr val="12ABDB"/>
                </a:solidFill>
              </a:rPr>
              <a:t>SQL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92075" y="1435354"/>
            <a:ext cx="9971126" cy="45775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solidFill>
                  <a:srgbClr val="12ABDB"/>
                </a:solidFill>
                <a:latin typeface="Microsoft Sans Serif"/>
                <a:cs typeface="Microsoft Sans Serif"/>
              </a:rPr>
              <a:t>To</a:t>
            </a:r>
            <a:r>
              <a:rPr sz="1600" spc="15" dirty="0">
                <a:solidFill>
                  <a:srgbClr val="12ABDB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12ABDB"/>
                </a:solidFill>
                <a:latin typeface="Microsoft Sans Serif"/>
                <a:cs typeface="Microsoft Sans Serif"/>
              </a:rPr>
              <a:t>gather</a:t>
            </a:r>
            <a:r>
              <a:rPr sz="1600" spc="40" dirty="0">
                <a:solidFill>
                  <a:srgbClr val="12ABDB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12ABDB"/>
                </a:solidFill>
                <a:latin typeface="Microsoft Sans Serif"/>
                <a:cs typeface="Microsoft Sans Serif"/>
              </a:rPr>
              <a:t>some</a:t>
            </a:r>
            <a:r>
              <a:rPr sz="1600" spc="35" dirty="0">
                <a:solidFill>
                  <a:srgbClr val="12ABDB"/>
                </a:solidFill>
                <a:latin typeface="Microsoft Sans Serif"/>
                <a:cs typeface="Microsoft Sans Serif"/>
              </a:rPr>
              <a:t> </a:t>
            </a:r>
            <a:r>
              <a:rPr sz="1600" spc="50" dirty="0">
                <a:solidFill>
                  <a:srgbClr val="12ABDB"/>
                </a:solidFill>
                <a:latin typeface="Microsoft Sans Serif"/>
                <a:cs typeface="Microsoft Sans Serif"/>
              </a:rPr>
              <a:t>information</a:t>
            </a:r>
            <a:r>
              <a:rPr sz="1600" spc="30" dirty="0">
                <a:solidFill>
                  <a:srgbClr val="12ABDB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12ABDB"/>
                </a:solidFill>
                <a:latin typeface="Microsoft Sans Serif"/>
                <a:cs typeface="Microsoft Sans Serif"/>
              </a:rPr>
              <a:t>about</a:t>
            </a:r>
            <a:r>
              <a:rPr sz="1600" spc="40" dirty="0">
                <a:solidFill>
                  <a:srgbClr val="12ABDB"/>
                </a:solidFill>
                <a:latin typeface="Microsoft Sans Serif"/>
                <a:cs typeface="Microsoft Sans Serif"/>
              </a:rPr>
              <a:t> </a:t>
            </a:r>
            <a:r>
              <a:rPr sz="1600" spc="65" dirty="0">
                <a:solidFill>
                  <a:srgbClr val="12ABDB"/>
                </a:solidFill>
                <a:latin typeface="Microsoft Sans Serif"/>
                <a:cs typeface="Microsoft Sans Serif"/>
              </a:rPr>
              <a:t>the</a:t>
            </a:r>
            <a:r>
              <a:rPr sz="1600" spc="15" dirty="0">
                <a:solidFill>
                  <a:srgbClr val="12ABDB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12ABDB"/>
                </a:solidFill>
                <a:latin typeface="Microsoft Sans Serif"/>
                <a:cs typeface="Microsoft Sans Serif"/>
              </a:rPr>
              <a:t>dataset,</a:t>
            </a:r>
            <a:r>
              <a:rPr sz="1600" spc="60" dirty="0">
                <a:solidFill>
                  <a:srgbClr val="12ABDB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12ABDB"/>
                </a:solidFill>
                <a:latin typeface="Microsoft Sans Serif"/>
                <a:cs typeface="Microsoft Sans Serif"/>
              </a:rPr>
              <a:t>some</a:t>
            </a:r>
            <a:r>
              <a:rPr sz="1600" spc="35" dirty="0">
                <a:solidFill>
                  <a:srgbClr val="12ABDB"/>
                </a:solidFill>
                <a:latin typeface="Microsoft Sans Serif"/>
                <a:cs typeface="Microsoft Sans Serif"/>
              </a:rPr>
              <a:t> </a:t>
            </a:r>
            <a:r>
              <a:rPr sz="1600" spc="-105" dirty="0">
                <a:solidFill>
                  <a:srgbClr val="12ABDB"/>
                </a:solidFill>
                <a:latin typeface="Microsoft Sans Serif"/>
                <a:cs typeface="Microsoft Sans Serif"/>
              </a:rPr>
              <a:t>SQL</a:t>
            </a:r>
            <a:r>
              <a:rPr sz="1600" spc="15" dirty="0">
                <a:solidFill>
                  <a:srgbClr val="12ABDB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12ABDB"/>
                </a:solidFill>
                <a:latin typeface="Microsoft Sans Serif"/>
                <a:cs typeface="Microsoft Sans Serif"/>
              </a:rPr>
              <a:t>queries</a:t>
            </a:r>
            <a:r>
              <a:rPr sz="1600" spc="35" dirty="0">
                <a:solidFill>
                  <a:srgbClr val="12ABDB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12ABDB"/>
                </a:solidFill>
                <a:latin typeface="Microsoft Sans Serif"/>
                <a:cs typeface="Microsoft Sans Serif"/>
              </a:rPr>
              <a:t>were</a:t>
            </a:r>
            <a:r>
              <a:rPr sz="1600" spc="45" dirty="0">
                <a:solidFill>
                  <a:srgbClr val="12ABDB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12ABDB"/>
                </a:solidFill>
                <a:latin typeface="Microsoft Sans Serif"/>
                <a:cs typeface="Microsoft Sans Serif"/>
              </a:rPr>
              <a:t>performed.</a:t>
            </a:r>
            <a:endParaRPr sz="1600" dirty="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1310"/>
              </a:spcBef>
            </a:pPr>
            <a:endParaRPr sz="1600" dirty="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</a:pP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16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-105" dirty="0">
                <a:solidFill>
                  <a:srgbClr val="FFFFFF"/>
                </a:solidFill>
                <a:latin typeface="Microsoft Sans Serif"/>
                <a:cs typeface="Microsoft Sans Serif"/>
              </a:rPr>
              <a:t>SQL</a:t>
            </a:r>
            <a:r>
              <a:rPr sz="16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queries</a:t>
            </a:r>
            <a:r>
              <a:rPr sz="16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performed</a:t>
            </a:r>
            <a:r>
              <a:rPr sz="16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on</a:t>
            </a:r>
            <a:r>
              <a:rPr sz="16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16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data</a:t>
            </a:r>
            <a:r>
              <a:rPr sz="16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set were used</a:t>
            </a:r>
            <a:r>
              <a:rPr sz="16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to:</a:t>
            </a:r>
            <a:endParaRPr sz="1600" dirty="0">
              <a:latin typeface="Microsoft Sans Serif"/>
              <a:cs typeface="Microsoft Sans Serif"/>
            </a:endParaRPr>
          </a:p>
          <a:p>
            <a:pPr marL="354965" indent="-342265">
              <a:lnSpc>
                <a:spcPct val="100000"/>
              </a:lnSpc>
              <a:spcBef>
                <a:spcPts val="1025"/>
              </a:spcBef>
              <a:buAutoNum type="arabicPeriod"/>
              <a:tabLst>
                <a:tab pos="354965" algn="l"/>
              </a:tabLst>
            </a:pP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Display</a:t>
            </a:r>
            <a:r>
              <a:rPr sz="12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12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names</a:t>
            </a:r>
            <a:r>
              <a:rPr sz="12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12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12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unique</a:t>
            </a:r>
            <a:r>
              <a:rPr sz="12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</a:t>
            </a:r>
            <a:r>
              <a:rPr sz="12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sites</a:t>
            </a:r>
            <a:r>
              <a:rPr sz="12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sz="12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12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space</a:t>
            </a:r>
            <a:r>
              <a:rPr sz="12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mission</a:t>
            </a:r>
            <a:endParaRPr sz="1200" dirty="0">
              <a:latin typeface="Microsoft Sans Serif"/>
              <a:cs typeface="Microsoft Sans Serif"/>
            </a:endParaRPr>
          </a:p>
          <a:p>
            <a:pPr marL="354965" indent="-342265">
              <a:lnSpc>
                <a:spcPct val="100000"/>
              </a:lnSpc>
              <a:spcBef>
                <a:spcPts val="1320"/>
              </a:spcBef>
              <a:buAutoNum type="arabicPeriod"/>
              <a:tabLst>
                <a:tab pos="354965" algn="l"/>
              </a:tabLst>
            </a:pP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Display</a:t>
            </a:r>
            <a:r>
              <a:rPr sz="12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5</a:t>
            </a:r>
            <a:r>
              <a:rPr sz="12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records</a:t>
            </a:r>
            <a:r>
              <a:rPr sz="12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where</a:t>
            </a:r>
            <a:r>
              <a:rPr sz="12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</a:t>
            </a:r>
            <a:r>
              <a:rPr sz="12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sites</a:t>
            </a:r>
            <a:r>
              <a:rPr sz="12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begin</a:t>
            </a:r>
            <a:r>
              <a:rPr sz="12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with</a:t>
            </a:r>
            <a:r>
              <a:rPr sz="12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12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string</a:t>
            </a:r>
            <a:r>
              <a:rPr sz="12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‘CCA’</a:t>
            </a:r>
            <a:endParaRPr sz="1200" dirty="0">
              <a:latin typeface="Microsoft Sans Serif"/>
              <a:cs typeface="Microsoft Sans Serif"/>
            </a:endParaRPr>
          </a:p>
          <a:p>
            <a:pPr marL="354965" indent="-342265">
              <a:lnSpc>
                <a:spcPct val="100000"/>
              </a:lnSpc>
              <a:spcBef>
                <a:spcPts val="1320"/>
              </a:spcBef>
              <a:buAutoNum type="arabicPeriod"/>
              <a:tabLst>
                <a:tab pos="354965" algn="l"/>
              </a:tabLst>
            </a:pP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Display</a:t>
            </a:r>
            <a:r>
              <a:rPr sz="12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12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total</a:t>
            </a:r>
            <a:r>
              <a:rPr sz="12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payload</a:t>
            </a:r>
            <a:r>
              <a:rPr sz="12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mass</a:t>
            </a:r>
            <a:r>
              <a:rPr sz="12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carried</a:t>
            </a:r>
            <a:r>
              <a:rPr sz="12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by</a:t>
            </a:r>
            <a:r>
              <a:rPr sz="12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boosters</a:t>
            </a:r>
            <a:r>
              <a:rPr sz="12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launched</a:t>
            </a:r>
            <a:r>
              <a:rPr sz="12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by</a:t>
            </a:r>
            <a:r>
              <a:rPr sz="12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NASA</a:t>
            </a:r>
            <a:r>
              <a:rPr sz="12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(CRS)</a:t>
            </a:r>
            <a:endParaRPr sz="1200" dirty="0">
              <a:latin typeface="Microsoft Sans Serif"/>
              <a:cs typeface="Microsoft Sans Serif"/>
            </a:endParaRPr>
          </a:p>
          <a:p>
            <a:pPr marL="354965" indent="-342265">
              <a:lnSpc>
                <a:spcPct val="100000"/>
              </a:lnSpc>
              <a:spcBef>
                <a:spcPts val="1320"/>
              </a:spcBef>
              <a:buAutoNum type="arabicPeriod"/>
              <a:tabLst>
                <a:tab pos="354965" algn="l"/>
              </a:tabLst>
            </a:pP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Display</a:t>
            </a:r>
            <a:r>
              <a:rPr sz="12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12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average</a:t>
            </a:r>
            <a:r>
              <a:rPr sz="12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payload</a:t>
            </a:r>
            <a:r>
              <a:rPr sz="12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mass</a:t>
            </a:r>
            <a:r>
              <a:rPr sz="12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carried</a:t>
            </a:r>
            <a:r>
              <a:rPr sz="12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by</a:t>
            </a:r>
            <a:r>
              <a:rPr sz="12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booster</a:t>
            </a:r>
            <a:r>
              <a:rPr sz="12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version</a:t>
            </a:r>
            <a:r>
              <a:rPr sz="12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F9</a:t>
            </a:r>
            <a:r>
              <a:rPr sz="12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v1.1</a:t>
            </a:r>
            <a:endParaRPr sz="1200" dirty="0">
              <a:latin typeface="Microsoft Sans Serif"/>
              <a:cs typeface="Microsoft Sans Serif"/>
            </a:endParaRPr>
          </a:p>
          <a:p>
            <a:pPr marL="354965" indent="-342265">
              <a:lnSpc>
                <a:spcPct val="100000"/>
              </a:lnSpc>
              <a:spcBef>
                <a:spcPts val="1325"/>
              </a:spcBef>
              <a:buAutoNum type="arabicPeriod"/>
              <a:tabLst>
                <a:tab pos="354965" algn="l"/>
              </a:tabLst>
            </a:pP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List</a:t>
            </a:r>
            <a:r>
              <a:rPr sz="12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12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date</a:t>
            </a:r>
            <a:r>
              <a:rPr sz="12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when</a:t>
            </a:r>
            <a:r>
              <a:rPr sz="12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12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first</a:t>
            </a:r>
            <a:r>
              <a:rPr sz="12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successful</a:t>
            </a:r>
            <a:r>
              <a:rPr sz="12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landing</a:t>
            </a:r>
            <a:r>
              <a:rPr sz="12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outcome</a:t>
            </a:r>
            <a:r>
              <a:rPr sz="12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on</a:t>
            </a:r>
            <a:r>
              <a:rPr sz="12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12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ground</a:t>
            </a:r>
            <a:r>
              <a:rPr sz="12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pad</a:t>
            </a:r>
            <a:r>
              <a:rPr sz="12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was</a:t>
            </a:r>
            <a:r>
              <a:rPr sz="12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achieved</a:t>
            </a:r>
            <a:endParaRPr sz="1200" dirty="0">
              <a:latin typeface="Microsoft Sans Serif"/>
              <a:cs typeface="Microsoft Sans Serif"/>
            </a:endParaRPr>
          </a:p>
          <a:p>
            <a:pPr marL="354965" indent="-342265">
              <a:lnSpc>
                <a:spcPct val="100000"/>
              </a:lnSpc>
              <a:spcBef>
                <a:spcPts val="1320"/>
              </a:spcBef>
              <a:buAutoNum type="arabicPeriod"/>
              <a:tabLst>
                <a:tab pos="354965" algn="l"/>
              </a:tabLst>
            </a:pP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List</a:t>
            </a:r>
            <a:r>
              <a:rPr sz="12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12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names</a:t>
            </a:r>
            <a:r>
              <a:rPr sz="12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12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12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boosters</a:t>
            </a:r>
            <a:r>
              <a:rPr sz="12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which</a:t>
            </a:r>
            <a:r>
              <a:rPr sz="12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had</a:t>
            </a:r>
            <a:r>
              <a:rPr sz="12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</a:t>
            </a:r>
            <a:r>
              <a:rPr sz="12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on</a:t>
            </a:r>
            <a:r>
              <a:rPr sz="12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12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drone</a:t>
            </a:r>
            <a:r>
              <a:rPr sz="12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ship</a:t>
            </a:r>
            <a:r>
              <a:rPr sz="12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12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12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payload</a:t>
            </a:r>
            <a:r>
              <a:rPr sz="12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mass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 between</a:t>
            </a:r>
            <a:r>
              <a:rPr sz="12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4000</a:t>
            </a:r>
            <a:r>
              <a:rPr sz="12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12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6000</a:t>
            </a:r>
            <a:r>
              <a:rPr sz="12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kg</a:t>
            </a:r>
            <a:endParaRPr sz="1200" dirty="0">
              <a:latin typeface="Microsoft Sans Serif"/>
              <a:cs typeface="Microsoft Sans Serif"/>
            </a:endParaRPr>
          </a:p>
          <a:p>
            <a:pPr marL="354965" indent="-342265">
              <a:lnSpc>
                <a:spcPct val="100000"/>
              </a:lnSpc>
              <a:spcBef>
                <a:spcPts val="1320"/>
              </a:spcBef>
              <a:buAutoNum type="arabicPeriod"/>
              <a:tabLst>
                <a:tab pos="354965" algn="l"/>
              </a:tabLst>
            </a:pP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List</a:t>
            </a:r>
            <a:r>
              <a:rPr sz="12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12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total</a:t>
            </a:r>
            <a:r>
              <a:rPr sz="12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number</a:t>
            </a:r>
            <a:r>
              <a:rPr sz="12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12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successful</a:t>
            </a:r>
            <a:r>
              <a:rPr sz="12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12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failed</a:t>
            </a:r>
            <a:r>
              <a:rPr sz="12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mission </a:t>
            </a:r>
            <a:r>
              <a:rPr sz="12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outcomes</a:t>
            </a:r>
            <a:endParaRPr sz="1200" dirty="0">
              <a:latin typeface="Microsoft Sans Serif"/>
              <a:cs typeface="Microsoft Sans Serif"/>
            </a:endParaRPr>
          </a:p>
          <a:p>
            <a:pPr marL="354965" indent="-342265">
              <a:lnSpc>
                <a:spcPct val="100000"/>
              </a:lnSpc>
              <a:spcBef>
                <a:spcPts val="1320"/>
              </a:spcBef>
              <a:buAutoNum type="arabicPeriod"/>
              <a:tabLst>
                <a:tab pos="354965" algn="l"/>
              </a:tabLst>
            </a:pP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List</a:t>
            </a:r>
            <a:r>
              <a:rPr sz="12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12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names</a:t>
            </a:r>
            <a:r>
              <a:rPr sz="12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12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12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booster</a:t>
            </a:r>
            <a:r>
              <a:rPr sz="12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versions which</a:t>
            </a:r>
            <a:r>
              <a:rPr sz="12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have carried</a:t>
            </a:r>
            <a:r>
              <a:rPr sz="12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12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maximum</a:t>
            </a:r>
            <a:r>
              <a:rPr sz="12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payload</a:t>
            </a:r>
            <a:r>
              <a:rPr sz="12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mass</a:t>
            </a:r>
            <a:endParaRPr sz="1200" dirty="0">
              <a:latin typeface="Microsoft Sans Serif"/>
              <a:cs typeface="Microsoft Sans Serif"/>
            </a:endParaRPr>
          </a:p>
          <a:p>
            <a:pPr marL="354965" indent="-342265">
              <a:lnSpc>
                <a:spcPct val="100000"/>
              </a:lnSpc>
              <a:spcBef>
                <a:spcPts val="1320"/>
              </a:spcBef>
              <a:buAutoNum type="arabicPeriod"/>
              <a:tabLst>
                <a:tab pos="354965" algn="l"/>
              </a:tabLst>
            </a:pP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List</a:t>
            </a:r>
            <a:r>
              <a:rPr sz="12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12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failed</a:t>
            </a:r>
            <a:r>
              <a:rPr sz="12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landing</a:t>
            </a:r>
            <a:r>
              <a:rPr sz="12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outcomes</a:t>
            </a:r>
            <a:r>
              <a:rPr sz="12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on</a:t>
            </a:r>
            <a:r>
              <a:rPr sz="12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drone</a:t>
            </a:r>
            <a:r>
              <a:rPr sz="12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ships,</a:t>
            </a:r>
            <a:r>
              <a:rPr sz="12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their</a:t>
            </a:r>
            <a:r>
              <a:rPr sz="12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booster</a:t>
            </a:r>
            <a:r>
              <a:rPr sz="12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versions,</a:t>
            </a:r>
            <a:r>
              <a:rPr sz="12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12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</a:t>
            </a:r>
            <a:r>
              <a:rPr sz="12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site</a:t>
            </a:r>
            <a:r>
              <a:rPr sz="12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names</a:t>
            </a:r>
            <a:r>
              <a:rPr sz="12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for</a:t>
            </a:r>
            <a:r>
              <a:rPr sz="12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2015</a:t>
            </a:r>
            <a:endParaRPr sz="1200" dirty="0">
              <a:latin typeface="Microsoft Sans Serif"/>
              <a:cs typeface="Microsoft Sans Serif"/>
            </a:endParaRPr>
          </a:p>
          <a:p>
            <a:pPr marL="354965" indent="-342265">
              <a:lnSpc>
                <a:spcPct val="100000"/>
              </a:lnSpc>
              <a:spcBef>
                <a:spcPts val="1320"/>
              </a:spcBef>
              <a:buAutoNum type="arabicPeriod"/>
              <a:tabLst>
                <a:tab pos="354965" algn="l"/>
              </a:tabLst>
            </a:pPr>
            <a:r>
              <a:rPr sz="12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Rank</a:t>
            </a:r>
            <a:r>
              <a:rPr sz="12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12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count</a:t>
            </a:r>
            <a:r>
              <a:rPr sz="12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12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landing</a:t>
            </a:r>
            <a:r>
              <a:rPr sz="12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outcomes</a:t>
            </a:r>
            <a:r>
              <a:rPr sz="12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(such</a:t>
            </a:r>
            <a:r>
              <a:rPr sz="12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60" dirty="0">
                <a:solidFill>
                  <a:srgbClr val="FFFFFF"/>
                </a:solidFill>
                <a:latin typeface="Microsoft Sans Serif"/>
                <a:cs typeface="Microsoft Sans Serif"/>
              </a:rPr>
              <a:t>as</a:t>
            </a:r>
            <a:r>
              <a:rPr sz="12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Failure</a:t>
            </a:r>
            <a:r>
              <a:rPr sz="12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(drone</a:t>
            </a:r>
            <a:r>
              <a:rPr sz="12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ship)</a:t>
            </a:r>
            <a:r>
              <a:rPr sz="12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or</a:t>
            </a:r>
            <a:r>
              <a:rPr sz="12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55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</a:t>
            </a:r>
            <a:r>
              <a:rPr sz="12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(ground</a:t>
            </a:r>
            <a:r>
              <a:rPr sz="12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pad))</a:t>
            </a:r>
            <a:r>
              <a:rPr sz="12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between</a:t>
            </a:r>
            <a:r>
              <a:rPr sz="12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12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date</a:t>
            </a:r>
            <a:r>
              <a:rPr sz="12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2010-</a:t>
            </a:r>
            <a:r>
              <a:rPr sz="12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06-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04</a:t>
            </a:r>
            <a:r>
              <a:rPr sz="12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12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2017-03-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20,</a:t>
            </a:r>
            <a:r>
              <a:rPr sz="12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sz="12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descending</a:t>
            </a:r>
            <a:r>
              <a:rPr sz="12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order</a:t>
            </a:r>
            <a:endParaRPr sz="1200" dirty="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TM02836342[[fn=Ion]]</Template>
  <TotalTime>32</TotalTime>
  <Words>3730</Words>
  <Application>Microsoft Office PowerPoint</Application>
  <PresentationFormat>Widescreen</PresentationFormat>
  <Paragraphs>406</Paragraphs>
  <Slides>50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9" baseType="lpstr">
      <vt:lpstr>Arial</vt:lpstr>
      <vt:lpstr>Arial MT</vt:lpstr>
      <vt:lpstr>Cambria Math</vt:lpstr>
      <vt:lpstr>Century Gothic</vt:lpstr>
      <vt:lpstr>Consolas</vt:lpstr>
      <vt:lpstr>Microsoft Sans Serif</vt:lpstr>
      <vt:lpstr>Wingdings</vt:lpstr>
      <vt:lpstr>Wingdings 3</vt:lpstr>
      <vt:lpstr>Ion</vt:lpstr>
      <vt:lpstr>EXECUTIVE SUMMARY</vt:lpstr>
      <vt:lpstr>INTRODUCTION</vt:lpstr>
      <vt:lpstr>METHODOLOGY SUMMARY</vt:lpstr>
      <vt:lpstr>DATA COLLECTION – SPACE X REST API</vt:lpstr>
      <vt:lpstr>DATA COLLECTION – WEB SCRAPING</vt:lpstr>
      <vt:lpstr>DATA MANIPULATION/WRANGLING – PANDAS</vt:lpstr>
      <vt:lpstr>DATA MANIPULATION/WRANGLING – PANDAS</vt:lpstr>
      <vt:lpstr>EXPLORATORY DATA ANALYSIS (EDA) – VISUALIZATION</vt:lpstr>
      <vt:lpstr>EXPLORATORY DATA ANALYSIS (EDA) – SQL</vt:lpstr>
      <vt:lpstr>GEOSPATIAL ANALYSIS – FOLIUM</vt:lpstr>
      <vt:lpstr>INTERACTIVE DASHBOARD – PLOTLY DASH</vt:lpstr>
      <vt:lpstr>PREDICTIVE ANALYSIS - CLASSIFICATION</vt:lpstr>
      <vt:lpstr>RESULTS</vt:lpstr>
      <vt:lpstr>EDA - WITH VISUALIZATION</vt:lpstr>
      <vt:lpstr>LAUNCH SITE VS. FLIGHT NUMBER</vt:lpstr>
      <vt:lpstr>LAUNCH SITE VS. PAYLOAD MASS</vt:lpstr>
      <vt:lpstr>SUCCESS RATE VS. ORBIT TYPE</vt:lpstr>
      <vt:lpstr>ORBIT TYPE VS. FLIGHT NUMBER</vt:lpstr>
      <vt:lpstr>ORBIT TYPE VS. PAYLOAD MASS</vt:lpstr>
      <vt:lpstr>LAUNCH SUCCESS YEARLY TREND</vt:lpstr>
      <vt:lpstr>EDA - WITH SQL</vt:lpstr>
      <vt:lpstr>ALL LAUNCH SITE NAMES</vt:lpstr>
      <vt:lpstr>LAUNCH SITE NAMES BEGIN WITH 'CCA'</vt:lpstr>
      <vt:lpstr>TOTAL PAYLOAD MASS</vt:lpstr>
      <vt:lpstr>AVERAGE PAYLOAD MASS BY F9 V1.1</vt:lpstr>
      <vt:lpstr>FIRST SUCCESSFUL GROUND LANDING DATE</vt:lpstr>
      <vt:lpstr>SUCCESSFUL DRONE SHIP LANDING WITH PAYLOAD BETWEEN 4000 AND 6000</vt:lpstr>
      <vt:lpstr>TOTAL NUMBER OF SUCCESSFUL AND FAILURE MISSION OUTCOMES</vt:lpstr>
      <vt:lpstr>BOOSTERS CARRIED MAXIMUM PAYLOAD</vt:lpstr>
      <vt:lpstr>2015 LAUNCH RECORDS</vt:lpstr>
      <vt:lpstr>RANK LANDING OUTCOMES BETWEEN 2010-06-04 AND 2017-03-20</vt:lpstr>
      <vt:lpstr>LAUNCH SITES PROXIMITY ANALYSIS – FOLIUM INTERACTIVE MAP</vt:lpstr>
      <vt:lpstr>ALL LAUNCH SITES ON A MAP</vt:lpstr>
      <vt:lpstr>SUCCESS/FAILED LAUNCHES FOR EACH SITE</vt:lpstr>
      <vt:lpstr>PROXIMITY OF LAUNCH SITES TO OTHER POINTS OF INTEREST</vt:lpstr>
      <vt:lpstr>INTERACTIVE DASHBOARD - PLOTLY DASH</vt:lpstr>
      <vt:lpstr>LAUNCH SUCCESS COUNT FOR ALL SITES</vt:lpstr>
      <vt:lpstr>PIE CHART FOR THE LAUNCH SITE WITH HIGHEST LAUNCH SUCCESS RATIO</vt:lpstr>
      <vt:lpstr>LAUNCH OUTCOME VS. PAYLOAD SCATTER PLOT FOR ALL SITES</vt:lpstr>
      <vt:lpstr>PREDICTIVE ANALYSIS - CLASSIFICATION</vt:lpstr>
      <vt:lpstr>CLASSIFICATION ACCURACY</vt:lpstr>
      <vt:lpstr>CONFUSION MATRIX</vt:lpstr>
      <vt:lpstr>PowerPoint Presentation</vt:lpstr>
      <vt:lpstr>CONCLUSIONS</vt:lpstr>
      <vt:lpstr>CONCLUSIONS</vt:lpstr>
      <vt:lpstr>APPENDIX</vt:lpstr>
      <vt:lpstr>DATA COLLECTION – SPACE X REST API</vt:lpstr>
      <vt:lpstr>PowerPoint Presentation</vt:lpstr>
      <vt:lpstr>DATA COLLECTION – WEB SCRAPING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Template</dc:title>
  <dc:subject>Capgemini template</dc:subject>
  <dc:creator>Capgemini</dc:creator>
  <cp:lastModifiedBy>sourav kumar</cp:lastModifiedBy>
  <cp:revision>4</cp:revision>
  <dcterms:created xsi:type="dcterms:W3CDTF">2025-05-31T04:46:33Z</dcterms:created>
  <dcterms:modified xsi:type="dcterms:W3CDTF">2025-10-03T15:21:02Z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2022-04-03T00:00:00Z</vt:filetime>
  </property>
  <property fmtid="{D5CDD505-2E9C-101B-9397-08002B2CF9AE}" pid="3" name="Creator">
    <vt:lpwstr>Microsoft® PowerPoint® for Microsoft 365</vt:lpwstr>
  </property>
  <property fmtid="{D5CDD505-2E9C-101B-9397-08002B2CF9AE}" pid="4" name="LastSaved">
    <vt:filetime>2025-05-31T00:00:00Z</vt:filetime>
  </property>
  <property fmtid="{D5CDD505-2E9C-101B-9397-08002B2CF9AE}" pid="5" name="Producer">
    <vt:lpwstr>Microsoft® PowerPoint® for Microsoft 365</vt:lpwstr>
  </property>
</Properties>
</file>